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61"/>
  </p:notesMasterIdLst>
  <p:handoutMasterIdLst>
    <p:handoutMasterId r:id="rId62"/>
  </p:handoutMasterIdLst>
  <p:sldIdLst>
    <p:sldId id="256" r:id="rId5"/>
    <p:sldId id="277" r:id="rId6"/>
    <p:sldId id="289" r:id="rId7"/>
    <p:sldId id="262" r:id="rId8"/>
    <p:sldId id="293" r:id="rId9"/>
    <p:sldId id="296" r:id="rId10"/>
    <p:sldId id="297" r:id="rId11"/>
    <p:sldId id="298" r:id="rId12"/>
    <p:sldId id="299" r:id="rId13"/>
    <p:sldId id="302" r:id="rId14"/>
    <p:sldId id="303" r:id="rId15"/>
    <p:sldId id="304" r:id="rId16"/>
    <p:sldId id="305" r:id="rId17"/>
    <p:sldId id="306" r:id="rId18"/>
    <p:sldId id="307" r:id="rId19"/>
    <p:sldId id="308"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3" r:id="rId33"/>
    <p:sldId id="324" r:id="rId34"/>
    <p:sldId id="325" r:id="rId35"/>
    <p:sldId id="343" r:id="rId36"/>
    <p:sldId id="326" r:id="rId37"/>
    <p:sldId id="327" r:id="rId38"/>
    <p:sldId id="328" r:id="rId39"/>
    <p:sldId id="329" r:id="rId40"/>
    <p:sldId id="330" r:id="rId41"/>
    <p:sldId id="331" r:id="rId42"/>
    <p:sldId id="332" r:id="rId43"/>
    <p:sldId id="333" r:id="rId44"/>
    <p:sldId id="334" r:id="rId45"/>
    <p:sldId id="335" r:id="rId46"/>
    <p:sldId id="336" r:id="rId47"/>
    <p:sldId id="344" r:id="rId48"/>
    <p:sldId id="337" r:id="rId49"/>
    <p:sldId id="338" r:id="rId50"/>
    <p:sldId id="339" r:id="rId51"/>
    <p:sldId id="345" r:id="rId52"/>
    <p:sldId id="340" r:id="rId53"/>
    <p:sldId id="346" r:id="rId54"/>
    <p:sldId id="341" r:id="rId55"/>
    <p:sldId id="347" r:id="rId56"/>
    <p:sldId id="342" r:id="rId57"/>
    <p:sldId id="348" r:id="rId58"/>
    <p:sldId id="349" r:id="rId59"/>
    <p:sldId id="350" r:id="rId6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B1E0D3-D5DA-4E21-A29B-FCD21ACC0EC9}" v="1884" dt="2025-03-27T23:36:33.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32" autoAdjust="0"/>
  </p:normalViewPr>
  <p:slideViewPr>
    <p:cSldViewPr snapToGrid="0">
      <p:cViewPr varScale="1">
        <p:scale>
          <a:sx n="101" d="100"/>
          <a:sy n="101" d="100"/>
        </p:scale>
        <p:origin x="1092" y="114"/>
      </p:cViewPr>
      <p:guideLst>
        <p:guide orient="horz" pos="3360"/>
        <p:guide pos="3840"/>
      </p:guideLst>
    </p:cSldViewPr>
  </p:slideViewPr>
  <p:outlineViewPr>
    <p:cViewPr>
      <p:scale>
        <a:sx n="33" d="100"/>
        <a:sy n="33" d="100"/>
      </p:scale>
      <p:origin x="0" y="-8106"/>
    </p:cViewPr>
  </p:outlineViewPr>
  <p:notesTextViewPr>
    <p:cViewPr>
      <p:scale>
        <a:sx n="1" d="1"/>
        <a:sy n="1" d="1"/>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t>2025/3/28</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t>2025/3/28</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pPr/>
              <a:t>‹#›</a:t>
            </a:fld>
            <a:endParaRPr lang="zh-CN" altLang="en-U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90056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C6528-1315-1DB4-280D-585292BBA7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E876A4-2C77-F855-2D6F-AD92BFCBC4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103DF6-D878-EFD5-7033-3B355A109CE8}"/>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978ED29E-4514-8578-5F57-6FA92CCD8436}"/>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6459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7B38E-543D-D390-D472-F9F85796EB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9B6548-128C-785D-F3CA-17AE9F26E7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FE5D9F-840D-B494-7EA2-BD7095256D97}"/>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2A0E03B5-DD8B-6280-D467-EEECBFD5E4C7}"/>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87249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3B63A-44ED-BE11-7598-B641317B0B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88ED09-5D47-1A12-4E95-81FD53D6D5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B26A06-149A-D02C-72E8-5B971349DF44}"/>
              </a:ext>
            </a:extLst>
          </p:cNvPr>
          <p:cNvSpPr>
            <a:spLocks noGrp="1"/>
          </p:cNvSpPr>
          <p:nvPr>
            <p:ph type="body" idx="1"/>
          </p:nvPr>
        </p:nvSpPr>
        <p:spPr/>
        <p:txBody>
          <a:bodyPr/>
          <a:lstStyle/>
          <a:p>
            <a:r>
              <a:rPr lang="en-US" altLang="zh-CN" dirty="0">
                <a:latin typeface="Microsoft YaHei UI" panose="020B0503020204020204" pitchFamily="34" charset="-122"/>
                <a:ea typeface="Microsoft YaHei UI" panose="020B0503020204020204" pitchFamily="34" charset="-122"/>
              </a:rPr>
              <a:t>s</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527B6664-2B80-3262-27F4-B8CE0770DEAD}"/>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39767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1748D-6EA0-47A3-FAF8-7253A909E5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84F7B8-2BF3-92B0-ACE9-390587B715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877ECD-8459-4D28-6E2B-3AA6C575A9E0}"/>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54B56B06-CE62-7C09-5F00-4034B5CB3531}"/>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0824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C7B7E-E58C-E018-0402-AA6E0141EE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F296FA-0542-FA8F-2724-29362619CA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810715-D796-9539-5279-08270EEAE058}"/>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8D15B342-8349-98EB-FB9E-F4AB23D2C2C8}"/>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35313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545F8-BDFC-E9A2-3657-8C7336B8E2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10ED67-6C44-2F24-E60E-010E71F477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F19C0B-7979-9897-933E-89FB00FA9145}"/>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05014AAF-FEE5-BA13-FD19-E2063C895F96}"/>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81467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3BF9B-FAB4-2243-A535-5D8856624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1D33C4-81F2-CBA0-5ABF-7D533538FF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0247FC-33C5-450F-3C7D-092084587484}"/>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CB749A5F-04B5-203E-6162-4AD51D183956}"/>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701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E141-A850-81A5-BE77-9860450268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91EBEF-5CC0-EACB-9D97-6698691AFB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358784-DFE3-56EF-2009-1956BA655D25}"/>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6325F9B9-32D7-7ACE-E94A-A59C5F7E350B}"/>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92142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BE0A3-E67E-A3E2-8340-3FEE8D1035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4284F5-3BD1-86D7-08A8-EB688C3873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B0D03B-05E1-EE5D-6A4A-45A326F9F883}"/>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3C7C105C-F4A2-D71E-2272-1B27446C293A}"/>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84811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11B4B-C2BE-E6C7-E7B8-29A734B249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1B5FD-2144-5A51-FDCC-8633FFAD57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CC59E0-2C7B-A9C1-01D4-F796C8607E7F}"/>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067F7D3E-CA09-E546-4566-279905802F03}"/>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33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46614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8177C-B697-3C81-D5F2-8EC9A93FBC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3689A4-E316-BA83-80F6-048C3E5A84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537F99-6239-7583-D005-81BCDEF9A005}"/>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D78141B4-C117-8601-0061-2B276CD44DBF}"/>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262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0547-805F-3575-0595-51D60DE4BE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AC582C-2969-18D5-336E-4B6E6B38DA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8D4B20-51E4-97EA-C7A7-A61A1964EC9E}"/>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D3B4ED95-7C81-A758-3DCE-ADDEB1C694EF}"/>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59402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7C5E-2C83-3584-667B-96DB4EB9FC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B2A211-3BE9-F2BC-8CD2-AEF0AE495D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5AF823-CA87-DE61-EF3E-D358CF655DE2}"/>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F4E686A2-5D3D-8E37-7622-0AF9F901D695}"/>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8524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E5783-CC6C-FE5D-CC47-D4C25FFAD4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E0411D-7EFD-A7B4-DA4D-3ACB6EC2B2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1904FE-3B8D-3174-89D6-7FE76D34CB58}"/>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CD55593F-2F2D-CAA7-1298-AF9FBAA645DB}"/>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0649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6F276-F6B5-23D5-F978-D34A1D9D85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6D0FEB-BE84-BDDC-2D85-33A4F273CA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1EE1CE-E122-9AF1-94E1-550092D1425D}"/>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173DD8E8-1C07-97E1-A913-5C19B68F9205}"/>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8544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3E70C-B912-C5AC-122F-B4E90A7C7E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A883D2-F847-BD46-7DB6-718C48C7CF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002888-E1E3-CDD5-ADFE-49C5AB1A7A37}"/>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E49377D1-8F1F-FEFB-A6B1-BB6400871D3B}"/>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43606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236CB-251F-DA2D-4318-533C5013F4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7FDB8D-3582-50A7-A954-85565ED8BD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E85FF3-2461-D786-554A-CBCD51C1225C}"/>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A32EEBAB-52AA-5DF9-4D4B-54962DE3D214}"/>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12873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9748-0523-0D97-59CF-FD8002443F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3BD604-C615-005F-DE1F-9DA5B43758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B5E5B-EB34-CD0C-F44F-332DAB1E6EF3}"/>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43E8F74D-C761-C86B-30A0-5DF84E982ED0}"/>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25759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21E4-1DD9-25F4-5421-74153BB9C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ED8D09-4B96-BCA1-F899-CEB8FD1167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E3FB9B-9A78-E318-6244-66AC7B5334FB}"/>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96095C9C-2156-D7ED-F3D9-BEFD4487C976}"/>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78247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530B7-2105-71E6-5D78-EC9093886F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A0B42E-1349-A405-D7A0-E2E51E1CDE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9CD9C0-360E-4E69-212F-19BC86865B53}"/>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94E6676C-0DC4-E7F0-6077-367DC61F3770}"/>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807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20364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FFB1-23D4-041A-CA99-B16315591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F86485-DA92-3AA8-233A-C6A83D6BF2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835A40-5F4B-9DA4-552F-50A48F11E7C6}"/>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74577F66-FED7-7CE4-A330-225BB4CA91F0}"/>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0230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F1ACA-2D50-B54F-A7E7-2D0A8D3888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52836-3630-8F40-FFC0-CD70D459B4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66F9E7-C2B5-E579-C0C6-88FCD930782A}"/>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BED67CEC-6592-C000-B76A-2BB8D6FC6FC3}"/>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1086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64634-432F-9E6F-23F6-E98C2C245C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4D999C-E186-3923-E4AC-5CEBB91241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FDAAD3-E64C-4671-E35B-E7CEC5F6BED4}"/>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B334AFC6-0AA0-928C-A43A-C41D60B245E9}"/>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23803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F9EEF-76AB-7B60-8BFD-E887B58625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F92CBE-EA89-EB9E-0FA0-517C46A68C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25BC1B-6FAF-49B6-75B5-E29CF4863EE5}"/>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F91DDB27-F7A6-F7E7-3D34-55B37AC99C13}"/>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02712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E61C-F887-80B5-1F5E-155AAABD03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BD9F01-E292-8190-AEBE-EDB78D1E45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623C41-270B-42A8-7C16-68980A0A62F9}"/>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836724FF-0663-A496-AF01-FD6D8F120EE0}"/>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066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0F51F-25A1-4C57-63DC-B275E36FD9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77560D-07E0-3043-A75E-4479A64CC6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CB410B-FD22-4087-51F2-2F7C07EBB4D0}"/>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23969FE0-E539-65EB-E318-1D95751E6D2B}"/>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96454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1972-54F2-6A66-7F83-7131F67811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9FCD4E-ED2D-CB0F-687E-A5837710AB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9EE8AB-50F8-0004-0F98-E68CB66FE6F6}"/>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846AAF01-AC2A-AF54-B818-A77E6218BEF6}"/>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7307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5AB41-A501-D9CB-3B12-A2A5B0D5B7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E1728F-1FC2-F28C-D884-D664E85E17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CAFC47-4C2A-C674-ACE9-FF06DB4C5986}"/>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AFE61878-E1CC-E97A-0D4B-703B62965C27}"/>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955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1B5A6-204E-D61E-0690-62E6A98BBC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FA0BE-EE51-9E81-6DB2-AC0135A60E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2FAAD0-43A0-4963-F8B1-D86A4C46FA49}"/>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784167B0-9B30-C0D4-01B1-FB124059BF32}"/>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5958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6093-1E38-4847-5BCD-168CFF2F48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04AE44-BC17-3B1D-FB83-85222DF2E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F6030C-B131-0DD3-6FF8-91B807B26B5C}"/>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4813F4E3-7771-9DB5-6D80-A7AE55FB4A8D}"/>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129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01751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89922-D948-85EC-124C-B466942FC8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80D4C8-8143-B0C1-DED0-D6B8499D7E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F278CD-6408-4007-321F-18FE08834F13}"/>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1DD17A87-F65E-D8B0-1580-383198258024}"/>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09796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FBF1F-DE8D-4CA0-CDAD-51453F0351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06632D-59A0-6C35-CE96-381233CE95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B2FA49-4316-BEC8-03DD-E180F8F4FCF0}"/>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72CEFDB9-C2A3-81F8-2FB1-73BECE77FA0F}"/>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9346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E3BBA-0364-0647-5E6E-8AF7EBE25E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372E9C-7643-DB44-92DF-FEAF5CEB1D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DDDAC0-0F99-C749-F0DE-26099BEBE956}"/>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6CEBF1D6-507D-CFEE-382B-D291FFDA34BD}"/>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92013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D385-7C87-41A1-ABAF-D68570B938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08E19C-A931-366D-A286-03D1DFCF91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D7A373-3398-2460-EC46-73AC920C365C}"/>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04D24D0A-FD27-A569-2832-F6F6592C6DD4}"/>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0821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AD8F-7170-57EC-BE79-BC148108C8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348AB9-6AAE-E8C6-32FB-7278544A83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A918BF-D51C-6D12-854D-D6D63DA31F23}"/>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0909FA0B-F088-E11B-70AA-FFA96A9DC7CC}"/>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96889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687A0-2E65-21DA-245C-6858FCD667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E45CFA-A58B-4987-73E5-1746360DD2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D611CD-0F94-1044-ABDE-A85C8CCC797F}"/>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89834847-B69A-B044-16A9-115032F75A7E}"/>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4202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1842F-80D7-1980-611C-29FACB5CBA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AC67D2-90DE-B7E7-7607-3885E20F8C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1C3C44-1AA0-6267-1D93-4CF11B9282D8}"/>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4F415C81-15A1-F901-354F-5A08AFDE83DA}"/>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70070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5B79A-CE0B-FE7E-8867-4AC527FF18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3B3656-5E3B-F334-DBEF-5F530B8629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D947A4-7488-B03D-F3BF-30C3DC7B9C65}"/>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9A7750C4-B16F-8523-43E9-4662CCE088EF}"/>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46839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A68F3-A4D7-A011-5C63-F7B1B24B3B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40563E-2875-AFCA-7185-DC3C483AA7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D64686-F730-3535-B8EC-8FFB4D0AF3FD}"/>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9719E00B-37BE-19C2-C9E1-8F0120ABF80E}"/>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86657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DD71F-0696-2AD0-B447-B03A15C513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B12CF6-E098-2582-69E6-FD9C6300F8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CC5B83-A697-997A-3567-656BE658B332}"/>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AB3E9ED8-E081-F535-C3A6-C25184DD38BD}"/>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07091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7504-7A6C-44FA-B6E4-377F040B55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6A5D1E-42B3-66E1-A3FD-5A3D52BE5E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80F173-5557-D6B5-459A-4BA1DE7CC4CF}"/>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5E92B7CF-110F-EE94-500E-35F359AA7B9E}"/>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410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3EB5C-BE25-C2A1-D19C-75EF2E662A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6AFBE9-72F1-C394-665C-76D1AD4C02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DA96BA-4111-1701-2F47-A77777B1ABCB}"/>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A2EAD088-892C-2A66-9EFB-71172F5D3A99}"/>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6799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619D8-550F-4943-5CF8-BF3C6D0E65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6D515B-3835-9A01-C7CF-1FA8F0A4CB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AA14BA-5A2B-2E5C-434C-CAA440780FAF}"/>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F2BFB5CC-1186-3C3B-C935-E56CFA9AAF06}"/>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345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418C-2881-CF6E-3CA6-0B349C4459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95BACF-B6F8-FE04-1590-89DA94035F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425141-961E-6DF0-78CA-5974D55944A8}"/>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2CC57B02-31F0-63C4-1C11-89F01BEC6D04}"/>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804566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2FB98-2448-5174-2BAB-34C89239A9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49FC9C-9626-FFCA-1AF7-D1D1756DF1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E2A0CF-0188-F05C-2B51-A9232E02AB4D}"/>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37830BB3-E3A0-6856-101A-296C02DC68DC}"/>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9501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DD611-0810-4CB0-716A-D1C99F5987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DECE59-B505-51BB-941C-69FF059A63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A932D8-58DF-B378-901E-310EFB952398}"/>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09F37F79-29AC-1E59-22BF-9BD7A3738840}"/>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23628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5CEF6-358F-B042-E943-DB8841D9ED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A3E53D-3335-E2A0-78F3-F17A031297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81490E-AE28-F6DC-16AC-3392EBF954DD}"/>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EF1FA006-1B53-10F5-B48E-9D92D9AB339F}"/>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4899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E201-4EB6-921B-F65D-852407747E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F21969-D816-E0D8-D032-17E9B71BC5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13A62A-C6AA-AC75-8DDF-B3474AFCEBEC}"/>
              </a:ext>
            </a:extLst>
          </p:cNvPr>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C34D98BF-8B45-96F8-BEDE-7C18E93665F0}"/>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5928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9391A-9DB7-FEDA-76FC-6A1387847D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05601D-C8A0-9CE3-18FE-9FEFEDC576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6C4F2E-0E8F-7E81-5D73-6CB74DF2ECF8}"/>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F56201C6-3B79-5C99-2FA9-3D17050CD885}"/>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5909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31EFA-F0B2-C874-D509-210260A168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15897F-C172-CB0B-5D16-9F1FCE5D2B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E8EB6B-A95D-FFE0-850C-33C24CB2A3E1}"/>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C3916DC0-8995-F28B-96FD-4CE65B914FB5}"/>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0444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678CD-1188-6D26-49B2-B19B74D557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2750D3-BEED-00CD-C09D-663D6F593A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3C305E-4039-9136-274D-63A401C2D1E5}"/>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489748E8-3304-AF5F-483F-BB98FD801ECB}"/>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8974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1B8E4-2799-7FD7-4631-6FEB89C0C6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2E760E-80AD-9463-EF0E-63D7B7D2BF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CA11F6-384C-7C4D-B644-C450934DF5CB}"/>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8343CCCD-289E-334F-3004-63A9F6659E25}"/>
              </a:ext>
            </a:extLst>
          </p:cNvPr>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7916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pic>
        <p:nvPicPr>
          <p:cNvPr id="8" name="图形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场比较">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23" name="文本占位符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24" name="文本占位符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p>
        </p:txBody>
      </p:sp>
      <p:pic>
        <p:nvPicPr>
          <p:cNvPr id="11" name="图形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图形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图形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内容占位符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p>
        </p:txBody>
      </p:sp>
      <p:sp>
        <p:nvSpPr>
          <p:cNvPr id="26" name="内容占位符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p>
          <a:p>
            <a:pPr lvl="1" rtl="0"/>
            <a:r>
              <a:rPr lang="zh-CN" altLang="en-US" noProof="0"/>
              <a:t>二级</a:t>
            </a:r>
          </a:p>
        </p:txBody>
      </p:sp>
      <p:sp>
        <p:nvSpPr>
          <p:cNvPr id="27" name="内容占位符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11" name="图形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20" name="文本占位符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5" name="文本占位符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6" name="文本占位符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7" name="文本占位符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8" name="文本占位符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9" name="文本占位符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1" name="日期占位符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24" name="幻灯片编号占位符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6" name="文本占位符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37" name="页脚占位符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38" name="灯片编号占位符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p>
        </p:txBody>
      </p:sp>
      <p:sp>
        <p:nvSpPr>
          <p:cNvPr id="2" name="标题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日期占位符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cxnSp>
        <p:nvCxnSpPr>
          <p:cNvPr id="10" name="直接连接符​​(S)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lgn="l">
              <a:lnSpc>
                <a:spcPct val="100000"/>
              </a:lnSpc>
              <a:buNone/>
              <a:defRPr sz="1400">
                <a:solidFill>
                  <a:schemeClr val="tx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10" name="直接连接符​​(S)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55" name="图片占位符 10">
            <a:extLst>
              <a:ext uri="{FF2B5EF4-FFF2-40B4-BE49-F238E27FC236}">
                <a16:creationId xmlns:a16="http://schemas.microsoft.com/office/drawing/2014/main"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6" name="图片占位符 10">
            <a:extLst>
              <a:ext uri="{FF2B5EF4-FFF2-40B4-BE49-F238E27FC236}">
                <a16:creationId xmlns:a16="http://schemas.microsoft.com/office/drawing/2014/main" id="{9461A69E-14C8-4325-89AF-D4257C1C05BA}"/>
              </a:ext>
            </a:extLst>
          </p:cNvPr>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7" name="图片占位符 10">
            <a:extLst>
              <a:ext uri="{FF2B5EF4-FFF2-40B4-BE49-F238E27FC236}">
                <a16:creationId xmlns:a16="http://schemas.microsoft.com/office/drawing/2014/main" id="{0FB38616-82FB-4DAD-A82E-3777ACB41148}"/>
              </a:ext>
            </a:extLst>
          </p:cNvPr>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58" name="图片占位符 10">
            <a:extLst>
              <a:ext uri="{FF2B5EF4-FFF2-40B4-BE49-F238E27FC236}">
                <a16:creationId xmlns:a16="http://schemas.microsoft.com/office/drawing/2014/main" id="{622ED9F4-EB9B-4588-8501-BFECB846EE73}"/>
              </a:ext>
            </a:extLst>
          </p:cNvPr>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4" name="文本占位符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2" name="文本占位符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59" name="文本占位符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3" name="文本占位符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0" name="文本占位符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4" name="文本占位符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1" name="文本占位符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5" name="文本占位符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13" name="图形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图形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内容占位符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7" name="文本占位符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24" name="内容占位符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8" name="文本占位符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单击以编辑</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25" name="内容占位符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21" name="文本占位符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9" name="文本占位符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26" name="内容占位符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14" name="文本占位符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23" name="文本占位符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cxnSp>
        <p:nvCxnSpPr>
          <p:cNvPr id="16" name="直接连接符​​(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cxnSp>
        <p:nvCxnSpPr>
          <p:cNvPr id="23" name="直接连接符​​(S)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24" name="幻灯片编号占位符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pic>
        <p:nvPicPr>
          <p:cNvPr id="6" name="图形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期占位符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US" altLang="zh-CN" noProof="0"/>
              <a:t>20XX</a:t>
            </a:r>
            <a:endParaRPr lang="zh-CN" altLang="en-US" noProof="0"/>
          </a:p>
        </p:txBody>
      </p:sp>
      <p:sp>
        <p:nvSpPr>
          <p:cNvPr id="10" name="页脚占位符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zh-CN" altLang="en-US" noProof="0"/>
              <a:t>融资演讲稿</a:t>
            </a:r>
          </a:p>
        </p:txBody>
      </p:sp>
      <p:sp>
        <p:nvSpPr>
          <p:cNvPr id="11" name="幻灯片编号占位符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zh-CN" noProof="0" smtClean="0"/>
              <a:t>‹#›</a:t>
            </a:fld>
            <a:endParaRPr lang="zh-CN"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标题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内容占位符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6" name="幻灯片编号占位符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p>
        </p:txBody>
      </p:sp>
      <p:sp>
        <p:nvSpPr>
          <p:cNvPr id="16" name="文本占位符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7" name="文本占位符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8" name="文本占位符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9" name="文本占位符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34" name="文本占位符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5" name="文本占位符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6" name="文本占位符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7" name="文本占位符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cxnSp>
        <p:nvCxnSpPr>
          <p:cNvPr id="3" name="直接连接符​​(S)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6" name="页脚占位符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7" name="灯片编号占位符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accent2"/>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1" name="文本占位符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2" name="文本占位符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3" name="文本占位符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4" name="文本占位符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2" name="文本占位符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13" name="文本占位符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 name="日期占位符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5" name="灯片编号占位符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2" name="直接连接符​​(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图形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6" name="文本占位符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8" name="文本占位符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9" name="文本占位符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0" name="文本占位符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3" name="文本占位符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4" name="文本占位符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 name="日期占位符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5" name="灯片编号占位符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2" name="图形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简介">
    <p:bg>
      <p:bgPr>
        <a:solidFill>
          <a:schemeClr val="accen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cxnSp>
        <p:nvCxnSpPr>
          <p:cNvPr id="14" name="直接连接符​​(S)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0" name="页脚占位符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11" name="幻灯片编号占位符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pic>
        <p:nvPicPr>
          <p:cNvPr id="5" name="图形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标题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cxnSp>
        <p:nvCxnSpPr>
          <p:cNvPr id="9" name="直接连接符​​(S)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2" name="文本占位符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3" name="文本占位符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4" name="文本占位符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5" name="文本占位符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6" name="文本占位符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7" name="日期占位符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8" name="页脚占位符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19" name="灯片编号占位符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21" name="文本占位符 2">
            <a:extLst>
              <a:ext uri="{FF2B5EF4-FFF2-40B4-BE49-F238E27FC236}">
                <a16:creationId xmlns:a16="http://schemas.microsoft.com/office/drawing/2014/main" id="{1F60A771-8BBC-4565-AB09-402DA7CB2780}"/>
              </a:ext>
            </a:extLst>
          </p:cNvPr>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16" name="直接连接符​​(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6" name="幻灯片编号占位符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hyperlink" Target="https://www.luogu.com.cn/record/208502390"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9EA0C36-788E-97B8-6E9C-49BF669EC91F}"/>
              </a:ext>
            </a:extLst>
          </p:cNvPr>
          <p:cNvSpPr>
            <a:spLocks noGrp="1"/>
          </p:cNvSpPr>
          <p:nvPr>
            <p:ph type="ctrTitle"/>
          </p:nvPr>
        </p:nvSpPr>
        <p:spPr>
          <a:xfrm>
            <a:off x="6416040" y="4502788"/>
            <a:ext cx="4941771" cy="1122202"/>
          </a:xfrm>
        </p:spPr>
        <p:txBody>
          <a:bodyPr/>
          <a:lstStyle/>
          <a:p>
            <a:r>
              <a:rPr lang="en-US" altLang="zh-CN" sz="3600" b="0" i="0" dirty="0">
                <a:effectLst/>
                <a:latin typeface="Fira Sans" panose="020F0502020204030204" pitchFamily="34" charset="0"/>
              </a:rPr>
              <a:t>greedy</a:t>
            </a:r>
            <a:endParaRPr lang="zh-CN" altLang="en-US" dirty="0"/>
          </a:p>
        </p:txBody>
      </p:sp>
      <p:sp>
        <p:nvSpPr>
          <p:cNvPr id="7" name="副标题 6">
            <a:extLst>
              <a:ext uri="{FF2B5EF4-FFF2-40B4-BE49-F238E27FC236}">
                <a16:creationId xmlns:a16="http://schemas.microsoft.com/office/drawing/2014/main" id="{C5A1CE1C-2492-616E-242D-77906407AE07}"/>
              </a:ext>
            </a:extLst>
          </p:cNvPr>
          <p:cNvSpPr>
            <a:spLocks noGrp="1"/>
          </p:cNvSpPr>
          <p:nvPr>
            <p:ph type="subTitle" idx="1"/>
          </p:nvPr>
        </p:nvSpPr>
        <p:spPr/>
        <p:txBody>
          <a:bodyPr/>
          <a:lstStyle/>
          <a:p>
            <a:r>
              <a:rPr lang="en-US" altLang="zh-CN" b="0" i="0" dirty="0">
                <a:solidFill>
                  <a:srgbClr val="222222"/>
                </a:solidFill>
                <a:effectLst/>
                <a:latin typeface="arial" panose="020B0604020202020204" pitchFamily="34" charset="0"/>
              </a:rPr>
              <a:t>               —— </a:t>
            </a:r>
            <a:r>
              <a:rPr lang="zh-CN" altLang="en-US" b="0" i="0" dirty="0">
                <a:solidFill>
                  <a:srgbClr val="222222"/>
                </a:solidFill>
                <a:effectLst/>
                <a:latin typeface="arial" panose="020B0604020202020204" pitchFamily="34" charset="0"/>
              </a:rPr>
              <a:t>左凯瑞</a:t>
            </a:r>
            <a:endParaRPr lang="zh-CN" altLang="en-US" dirty="0"/>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9121-2B56-A6C4-B1CB-56561B7E6BF4}"/>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813F1DB9-CEAE-AF14-59E2-5EC45D6647E0}"/>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4DAD9D3A-B6AA-BC16-B94D-98A4CAD97438}"/>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10</a:t>
            </a:fld>
            <a:endParaRPr lang="zh-CN" altLang="en-US"/>
          </a:p>
        </p:txBody>
      </p:sp>
      <p:sp>
        <p:nvSpPr>
          <p:cNvPr id="3" name="文本框 2">
            <a:extLst>
              <a:ext uri="{FF2B5EF4-FFF2-40B4-BE49-F238E27FC236}">
                <a16:creationId xmlns:a16="http://schemas.microsoft.com/office/drawing/2014/main" id="{C076C683-C074-6619-A688-4CD7998D5EE4}"/>
              </a:ext>
            </a:extLst>
          </p:cNvPr>
          <p:cNvSpPr txBox="1"/>
          <p:nvPr/>
        </p:nvSpPr>
        <p:spPr>
          <a:xfrm>
            <a:off x="390525" y="1085850"/>
            <a:ext cx="9486900" cy="523220"/>
          </a:xfrm>
          <a:prstGeom prst="rect">
            <a:avLst/>
          </a:prstGeom>
          <a:noFill/>
        </p:spPr>
        <p:txBody>
          <a:bodyPr wrap="square" rtlCol="0">
            <a:spAutoFit/>
          </a:bodyPr>
          <a:lstStyle/>
          <a:p>
            <a:pPr algn="l"/>
            <a:r>
              <a:rPr lang="en-US" altLang="zh-CN" sz="2800" b="1" i="0" dirty="0">
                <a:effectLst/>
                <a:latin typeface="+mj-lt"/>
              </a:rPr>
              <a:t>[ICPC 2016 WF] Swap Space</a:t>
            </a:r>
          </a:p>
        </p:txBody>
      </p:sp>
      <p:pic>
        <p:nvPicPr>
          <p:cNvPr id="6" name="图片 5" descr="图形用户界面&#10;&#10;AI 生成的内容可能不正确。">
            <a:extLst>
              <a:ext uri="{FF2B5EF4-FFF2-40B4-BE49-F238E27FC236}">
                <a16:creationId xmlns:a16="http://schemas.microsoft.com/office/drawing/2014/main" id="{2B17B5ED-25D2-DB49-A602-D4D208A6C411}"/>
              </a:ext>
            </a:extLst>
          </p:cNvPr>
          <p:cNvPicPr>
            <a:picLocks noChangeAspect="1"/>
          </p:cNvPicPr>
          <p:nvPr/>
        </p:nvPicPr>
        <p:blipFill>
          <a:blip r:embed="rId3"/>
          <a:stretch>
            <a:fillRect/>
          </a:stretch>
        </p:blipFill>
        <p:spPr>
          <a:xfrm>
            <a:off x="390525" y="2066672"/>
            <a:ext cx="11212490" cy="3620005"/>
          </a:xfrm>
          <a:prstGeom prst="rect">
            <a:avLst/>
          </a:prstGeom>
        </p:spPr>
      </p:pic>
    </p:spTree>
    <p:extLst>
      <p:ext uri="{BB962C8B-B14F-4D97-AF65-F5344CB8AC3E}">
        <p14:creationId xmlns:p14="http://schemas.microsoft.com/office/powerpoint/2010/main" val="307434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24162-828B-48EA-F1A0-C602470ABECE}"/>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C0DBA72E-08A7-54C3-BB8C-D9EA9E3BD411}"/>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E8794E0F-90F6-3241-6395-668035A3F69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11</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31CEED3-B3A6-0B30-1228-D57D5EDA5887}"/>
                  </a:ext>
                </a:extLst>
              </p:cNvPr>
              <p:cNvSpPr txBox="1"/>
              <p:nvPr/>
            </p:nvSpPr>
            <p:spPr>
              <a:xfrm>
                <a:off x="390525" y="1085850"/>
                <a:ext cx="9486900" cy="4639475"/>
              </a:xfrm>
              <a:prstGeom prst="rect">
                <a:avLst/>
              </a:prstGeom>
              <a:noFill/>
            </p:spPr>
            <p:txBody>
              <a:bodyPr wrap="square" rtlCol="0">
                <a:spAutoFit/>
              </a:bodyPr>
              <a:lstStyle/>
              <a:p>
                <a:r>
                  <a:rPr lang="zh-CN" altLang="en-US" dirty="0"/>
                  <a:t>设第</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次格式化的硬盘为第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 </a:t>
                </a:r>
                <a:r>
                  <a:rPr lang="zh-CN" altLang="en-US" dirty="0"/>
                  <a:t>块。则在格式化第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 </a:t>
                </a:r>
                <a:r>
                  <a:rPr lang="zh-CN" altLang="en-US" dirty="0"/>
                  <a:t>块硬盘前，需要的额外空间为 </a:t>
                </a:r>
                <a14:m>
                  <m:oMath xmlns:m="http://schemas.openxmlformats.org/officeDocument/2006/math">
                    <m:r>
                      <m:rPr>
                        <m:sty m:val="p"/>
                      </m:rPr>
                      <a:rPr lang="en-US" altLang="zh-CN" i="1" dirty="0" smtClean="0">
                        <a:latin typeface="Cambria Math" panose="02040503050406030204" pitchFamily="18" charset="0"/>
                      </a:rPr>
                      <m:t>max</m:t>
                    </m:r>
                    <m:r>
                      <a:rPr lang="en-US" altLang="zh-CN" i="1" dirty="0" smtClean="0">
                        <a:latin typeface="Cambria Math" panose="02040503050406030204" pitchFamily="18" charset="0"/>
                      </a:rPr>
                      <m:t>⁡(0, </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m:t>
                        </m:r>
                        <m:sPre>
                          <m:sPrePr>
                            <m:ctrlPr>
                              <a:rPr lang="en-US" altLang="zh-CN" i="1" dirty="0" smtClean="0">
                                <a:latin typeface="Cambria Math" panose="02040503050406030204" pitchFamily="18" charset="0"/>
                              </a:rPr>
                            </m:ctrlPr>
                          </m:sPre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sPre>
                      </m:e>
                    </m:d>
                    <m:r>
                      <a:rPr lang="en-US" altLang="zh-CN" b="0" i="1" dirty="0" smtClean="0">
                        <a:latin typeface="Cambria Math" panose="02040503050406030204" pitchFamily="18" charset="0"/>
                      </a:rPr>
                      <m:t>−(∑</m:t>
                    </m:r>
                    <m:sPre>
                      <m:sPrePr>
                        <m:ctrlPr>
                          <a:rPr lang="en-US" altLang="zh-CN" b="0" i="1" dirty="0" smtClean="0">
                            <a:latin typeface="Cambria Math" panose="02040503050406030204" pitchFamily="18" charset="0"/>
                          </a:rPr>
                        </m:ctrlPr>
                      </m:sPre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sPre>
                    <m:r>
                      <a:rPr lang="en-US" altLang="zh-CN" i="1" dirty="0" smtClean="0">
                        <a:latin typeface="Cambria Math" panose="02040503050406030204" pitchFamily="18" charset="0"/>
                      </a:rPr>
                      <m:t>)</m:t>
                    </m:r>
                  </m:oMath>
                </a14:m>
                <a:r>
                  <a:rPr lang="zh-CN" altLang="en-US" dirty="0"/>
                  <a:t>。因此问题相当于给定 </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对 </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oMath>
                </a14:m>
                <a:r>
                  <a:rPr lang="zh-CN" altLang="en-US" dirty="0"/>
                  <a:t>，找到它们的一个排列，最</a:t>
                </a:r>
                <a:r>
                  <a:rPr lang="zh-CN" altLang="en-US" b="1" dirty="0"/>
                  <a:t>大</a:t>
                </a:r>
                <a:r>
                  <a:rPr lang="zh-CN" altLang="en-US" dirty="0"/>
                  <a:t>化</a:t>
                </a:r>
                <a14:m>
                  <m:oMath xmlns:m="http://schemas.openxmlformats.org/officeDocument/2006/math">
                    <m:r>
                      <a:rPr lang="en-US" altLang="zh-CN" b="0" i="1" smtClean="0">
                        <a:latin typeface="Cambria Math" panose="02040503050406030204" pitchFamily="18" charset="0"/>
                      </a:rPr>
                      <m:t>𝑚𝑖𝑛</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sPre>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sPre>
                        <m:r>
                          <a:rPr lang="en-US" altLang="zh-CN" b="0" i="1" smtClean="0">
                            <a:latin typeface="Cambria Math" panose="02040503050406030204" pitchFamily="18" charset="0"/>
                          </a:rPr>
                          <m:t>}</m:t>
                        </m:r>
                      </m:e>
                    </m:sPre>
                  </m:oMath>
                </a14:m>
                <a:r>
                  <a:rPr lang="zh-CN" altLang="en-US" dirty="0"/>
                  <a:t>。记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1</m:t>
                                    </m:r>
                                  </m:sub>
                                </m:sSub>
                              </m:e>
                            </m:d>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𝑛</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𝑛</m:t>
                                    </m:r>
                                  </m:sub>
                                </m:sSub>
                              </m:e>
                            </m:d>
                          </m:e>
                        </m:d>
                      </m:e>
                    </m:d>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a:latin typeface="Cambria Math" panose="02040503050406030204" pitchFamily="18" charset="0"/>
                      </a:rPr>
                      <m:t>𝑚𝑖𝑛</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𝑖</m:t>
                            </m:r>
                            <m:r>
                              <a:rPr lang="en-US" altLang="zh-CN" i="1">
                                <a:latin typeface="Cambria Math" panose="02040503050406030204" pitchFamily="18" charset="0"/>
                              </a:rPr>
                              <m:t>−1</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sub>
                            </m:sSub>
                          </m:e>
                        </m:sPre>
                        <m:r>
                          <a:rPr lang="en-US" altLang="zh-CN" i="1">
                            <a:latin typeface="Cambria Math" panose="02040503050406030204" pitchFamily="18" charset="0"/>
                          </a:rPr>
                          <m:t>−∑</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𝑖</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e>
                        </m:sPre>
                        <m:r>
                          <a:rPr lang="en-US" altLang="zh-CN" i="1">
                            <a:latin typeface="Cambria Math" panose="02040503050406030204" pitchFamily="18" charset="0"/>
                          </a:rPr>
                          <m:t>}</m:t>
                        </m:r>
                      </m:e>
                    </m:sPre>
                  </m:oMath>
                </a14:m>
                <a:r>
                  <a:rPr lang="zh-CN" altLang="en-US" dirty="0"/>
                  <a:t>， 即可看成</a:t>
                </a:r>
                <a:r>
                  <a:rPr lang="zh-CN" altLang="en-US" b="1" dirty="0"/>
                  <a:t>最小化</a:t>
                </a:r>
                <a:r>
                  <a:rPr lang="zh-CN" altLang="en-US" dirty="0"/>
                  <a:t> </a:t>
                </a:r>
                <a14:m>
                  <m:oMath xmlns:m="http://schemas.openxmlformats.org/officeDocument/2006/math">
                    <m:r>
                      <a:rPr lang="en-US" altLang="zh-CN" i="1" dirty="0" smtClean="0">
                        <a:latin typeface="Cambria Math" panose="02040503050406030204" pitchFamily="18" charset="0"/>
                      </a:rPr>
                      <m:t>𝐹</m:t>
                    </m:r>
                  </m:oMath>
                </a14:m>
                <a:r>
                  <a:rPr lang="zh-CN" altLang="en-US" dirty="0"/>
                  <a:t>。</a:t>
                </a:r>
                <a:endParaRPr lang="en-US" altLang="zh-CN" dirty="0"/>
              </a:p>
              <a:p>
                <a:endParaRPr lang="en-US" altLang="zh-CN" dirty="0"/>
              </a:p>
              <a:p>
                <a:r>
                  <a:rPr lang="zh-CN" altLang="en-US" dirty="0"/>
                  <a:t>沿用之前的方法，定义</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 当且仅当</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dirty="0"/>
                  <a:t>对于两个元素</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b</m:t>
                            </m:r>
                          </m:e>
                          <m:sub>
                            <m:r>
                              <a:rPr lang="en-US" altLang="zh-CN" i="1" dirty="0" smtClean="0">
                                <a:latin typeface="Cambria Math" panose="02040503050406030204" pitchFamily="18" charset="0"/>
                              </a:rPr>
                              <m:t>1</m:t>
                            </m:r>
                          </m:sub>
                        </m:sSub>
                      </m:e>
                    </m:d>
                    <m:r>
                      <a:rPr lang="en-US" altLang="zh-CN"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zh-CN" altLang="en-US" i="1" dirty="0">
                        <a:latin typeface="Cambria Math" panose="02040503050406030204" pitchFamily="18" charset="0"/>
                      </a:rPr>
                      <m:t>，</m:t>
                    </m:r>
                    <m:r>
                      <a:rPr lang="zh-CN" altLang="en-US"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2</m:t>
                            </m:r>
                          </m:sub>
                        </m:sSub>
                      </m:e>
                    </m:d>
                  </m:oMath>
                </a14:m>
                <a:r>
                  <a:rPr lang="en-US" altLang="zh-CN" dirty="0"/>
                  <a:t> </a:t>
                </a:r>
                <a:r>
                  <a:rPr lang="zh-CN" altLang="en-US" dirty="0"/>
                  <a:t>当且仅当 </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min</m:t>
                        </m:r>
                      </m:fName>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en-US" altLang="zh-CN" b="0"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min</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e>
                        </m:func>
                      </m:e>
                    </m:func>
                  </m:oMath>
                </a14:m>
                <a:r>
                  <a:rPr lang="zh-CN" altLang="en-US" dirty="0"/>
                  <a:t>。</a:t>
                </a:r>
                <a:endParaRPr lang="en-US" altLang="zh-CN" dirty="0"/>
              </a:p>
              <a:p>
                <a:endParaRPr lang="en-US" altLang="zh-CN" dirty="0"/>
              </a:p>
              <a:p>
                <a:r>
                  <a:rPr lang="zh-CN" altLang="en-US" dirty="0"/>
                  <a:t>不难证明其满足</a:t>
                </a:r>
                <a:r>
                  <a:rPr lang="zh-CN" altLang="en-US" b="1" dirty="0"/>
                  <a:t>性质</a:t>
                </a:r>
                <a:r>
                  <a:rPr lang="en-US" altLang="zh-CN" b="1" dirty="0"/>
                  <a:t>3</a:t>
                </a:r>
                <a:r>
                  <a:rPr lang="en-US" altLang="zh-CN" dirty="0"/>
                  <a:t>(</a:t>
                </a:r>
                <a:r>
                  <a:rPr lang="zh-CN" altLang="en-US" strike="sngStrike" dirty="0"/>
                  <a:t>自己证</a:t>
                </a:r>
                <a:r>
                  <a:rPr lang="en-US" altLang="zh-CN" dirty="0"/>
                  <a:t>)</a:t>
                </a:r>
              </a:p>
              <a:p>
                <a:endParaRPr lang="en-US" altLang="zh-CN" b="1" dirty="0"/>
              </a:p>
              <a:p>
                <a:r>
                  <a:rPr lang="zh-CN" altLang="en-US" dirty="0"/>
                  <a:t>分析此时大小关系的性质，即分析</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min</m:t>
                        </m:r>
                      </m:fName>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en-US" altLang="zh-CN" b="0"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min</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e>
                        </m:func>
                      </m:e>
                    </m:func>
                  </m:oMath>
                </a14:m>
                <a:r>
                  <a:rPr lang="zh-CN" altLang="en-US" dirty="0"/>
                  <a:t>，这个不等式成立时，说明左边某一个 </a:t>
                </a:r>
                <a14:m>
                  <m:oMath xmlns:m="http://schemas.openxmlformats.org/officeDocument/2006/math">
                    <m:r>
                      <a:rPr lang="en-US" altLang="zh-CN" b="0" i="1" smtClean="0">
                        <a:latin typeface="Cambria Math" panose="02040503050406030204" pitchFamily="18" charset="0"/>
                      </a:rPr>
                      <m:t>≤</m:t>
                    </m:r>
                  </m:oMath>
                </a14:m>
                <a:r>
                  <a:rPr lang="zh-CN" altLang="en-US" b="1" dirty="0"/>
                  <a:t> </a:t>
                </a:r>
                <a:r>
                  <a:rPr lang="zh-CN" altLang="en-US" dirty="0"/>
                  <a:t>右边两个，因此上述条件等价于满足一下两者之一：</a:t>
                </a:r>
                <a:endParaRPr lang="en-US" altLang="zh-CN" dirty="0"/>
              </a:p>
              <a:p>
                <a:endParaRPr lang="en-US" altLang="zh-CN" dirty="0"/>
              </a:p>
              <a:p>
                <a:r>
                  <a:rPr lang="en-US" altLang="zh-CN" dirty="0"/>
                  <a:t>1.</a:t>
                </a:r>
                <a:r>
                  <a:rPr lang="zh-CN" altLang="en-US" dirty="0"/>
                  <a:t>如果都小于等于第一个元素，则相当于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2</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0</m:t>
                    </m:r>
                  </m:oMath>
                </a14:m>
                <a:r>
                  <a:rPr lang="zh-CN" altLang="en-US" dirty="0"/>
                  <a:t>。 </a:t>
                </a:r>
                <a:endParaRPr lang="en-US" altLang="zh-CN" dirty="0"/>
              </a:p>
              <a:p>
                <a:endParaRPr lang="en-US" altLang="zh-CN" dirty="0"/>
              </a:p>
              <a:p>
                <a:r>
                  <a:rPr lang="en-US" altLang="zh-CN" dirty="0"/>
                  <a:t>2.</a:t>
                </a:r>
                <a:r>
                  <a:rPr lang="zh-CN" altLang="en-US" dirty="0"/>
                  <a:t>如果都小于等于第二个元素，则相当于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0</m:t>
                    </m:r>
                  </m:oMath>
                </a14:m>
                <a:r>
                  <a:rPr lang="zh-CN" altLang="en-US" dirty="0"/>
                  <a:t>。</a:t>
                </a:r>
                <a:endParaRPr lang="en-US" altLang="zh-CN" dirty="0"/>
              </a:p>
            </p:txBody>
          </p:sp>
        </mc:Choice>
        <mc:Fallback xmlns="">
          <p:sp>
            <p:nvSpPr>
              <p:cNvPr id="3" name="文本框 2">
                <a:extLst>
                  <a:ext uri="{FF2B5EF4-FFF2-40B4-BE49-F238E27FC236}">
                    <a16:creationId xmlns:a16="http://schemas.microsoft.com/office/drawing/2014/main" id="{E31CEED3-B3A6-0B30-1228-D57D5EDA5887}"/>
                  </a:ext>
                </a:extLst>
              </p:cNvPr>
              <p:cNvSpPr txBox="1">
                <a:spLocks noRot="1" noChangeAspect="1" noMove="1" noResize="1" noEditPoints="1" noAdjustHandles="1" noChangeArrowheads="1" noChangeShapeType="1" noTextEdit="1"/>
              </p:cNvSpPr>
              <p:nvPr/>
            </p:nvSpPr>
            <p:spPr>
              <a:xfrm>
                <a:off x="390525" y="1085850"/>
                <a:ext cx="9486900" cy="4639475"/>
              </a:xfrm>
              <a:prstGeom prst="rect">
                <a:avLst/>
              </a:prstGeom>
              <a:blipFill>
                <a:blip r:embed="rId3"/>
                <a:stretch>
                  <a:fillRect l="-514" t="-1051" b="-1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96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6CADF-8BC1-DAF1-87D3-56BB7B6E6B02}"/>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473DDBA4-59CF-F228-D09E-908EF5A0D9B0}"/>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2E130BD2-AFF1-1543-6B35-C51BA92B84BC}"/>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12</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17C81B4-3C92-436F-5C73-367BC47B75FC}"/>
                  </a:ext>
                </a:extLst>
              </p:cNvPr>
              <p:cNvSpPr txBox="1"/>
              <p:nvPr/>
            </p:nvSpPr>
            <p:spPr>
              <a:xfrm>
                <a:off x="285749" y="666750"/>
                <a:ext cx="9486900" cy="369332"/>
              </a:xfrm>
              <a:prstGeom prst="rect">
                <a:avLst/>
              </a:prstGeom>
              <a:noFill/>
            </p:spPr>
            <p:txBody>
              <a:bodyPr wrap="square" rtlCol="0">
                <a:spAutoFit/>
              </a:bodyPr>
              <a:lstStyle/>
              <a:p>
                <a:r>
                  <a:rPr lang="zh-CN" altLang="en-US" dirty="0"/>
                  <a:t>由此此可以考虑将所有元素按照</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oMath>
                </a14:m>
                <a:r>
                  <a:rPr lang="zh-CN" altLang="en-US" dirty="0"/>
                  <a:t>的符号，即</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sgn</m:t>
                        </m:r>
                      </m:fName>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e>
                        </m:d>
                      </m:e>
                    </m:func>
                  </m:oMath>
                </a14:m>
                <a:r>
                  <a:rPr lang="zh-CN" altLang="en-US" dirty="0"/>
                  <a:t> 分成三类。此时有如下引理：</a:t>
                </a:r>
              </a:p>
            </p:txBody>
          </p:sp>
        </mc:Choice>
        <mc:Fallback xmlns="">
          <p:sp>
            <p:nvSpPr>
              <p:cNvPr id="3" name="文本框 2">
                <a:extLst>
                  <a:ext uri="{FF2B5EF4-FFF2-40B4-BE49-F238E27FC236}">
                    <a16:creationId xmlns:a16="http://schemas.microsoft.com/office/drawing/2014/main" id="{317C81B4-3C92-436F-5C73-367BC47B75FC}"/>
                  </a:ext>
                </a:extLst>
              </p:cNvPr>
              <p:cNvSpPr txBox="1">
                <a:spLocks noRot="1" noChangeAspect="1" noMove="1" noResize="1" noEditPoints="1" noAdjustHandles="1" noChangeArrowheads="1" noChangeShapeType="1" noTextEdit="1"/>
              </p:cNvSpPr>
              <p:nvPr/>
            </p:nvSpPr>
            <p:spPr>
              <a:xfrm>
                <a:off x="285749" y="666750"/>
                <a:ext cx="9486900" cy="369332"/>
              </a:xfrm>
              <a:prstGeom prst="rect">
                <a:avLst/>
              </a:prstGeom>
              <a:blipFill>
                <a:blip r:embed="rId3"/>
                <a:stretch>
                  <a:fillRect l="-578"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2D8310F-5478-81EB-C70C-068D00DB1284}"/>
                  </a:ext>
                </a:extLst>
              </p:cNvPr>
              <p:cNvSpPr txBox="1"/>
              <p:nvPr/>
            </p:nvSpPr>
            <p:spPr>
              <a:xfrm>
                <a:off x="285749" y="5869113"/>
                <a:ext cx="1438276" cy="608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funcPr>
                        <m:fName>
                          <m:r>
                            <m:rPr>
                              <m:sty m:val="p"/>
                            </m:rPr>
                            <a:rPr lang="en-US" altLang="zh-CN" sz="1050">
                              <a:solidFill>
                                <a:schemeClr val="tx1">
                                  <a:tint val="75000"/>
                                </a:schemeClr>
                              </a:solidFill>
                              <a:latin typeface="Cambria Math" panose="02040503050406030204" pitchFamily="18" charset="0"/>
                              <a:ea typeface="Microsoft YaHei UI" panose="020B0503020204020204" pitchFamily="34" charset="-122"/>
                            </a:rPr>
                            <m:t>sgn</m:t>
                          </m:r>
                        </m:fName>
                        <m:e>
                          <m:d>
                            <m:d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dPr>
                            <m:e>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e>
                          </m:d>
                        </m:e>
                      </m:func>
                      <m:r>
                        <a:rPr lang="en-US" altLang="zh-CN" sz="1050">
                          <a:solidFill>
                            <a:schemeClr val="tx1">
                              <a:tint val="75000"/>
                            </a:schemeClr>
                          </a:solidFill>
                          <a:latin typeface="Cambria Math" panose="02040503050406030204" pitchFamily="18" charset="0"/>
                          <a:ea typeface="Microsoft YaHei UI" panose="020B0503020204020204" pitchFamily="34" charset="-122"/>
                        </a:rPr>
                        <m:t>=</m:t>
                      </m:r>
                      <m:d>
                        <m:dPr>
                          <m:begChr m:val="{"/>
                          <m:endChr m:val=""/>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dPr>
                        <m:e>
                          <m:eqArr>
                            <m:eqArr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eqArrPr>
                            <m:e>
                              <m:r>
                                <a:rPr lang="en-US" altLang="zh-CN" sz="1050">
                                  <a:solidFill>
                                    <a:schemeClr val="tx1">
                                      <a:tint val="75000"/>
                                    </a:schemeClr>
                                  </a:solidFill>
                                  <a:latin typeface="Cambria Math" panose="02040503050406030204" pitchFamily="18" charset="0"/>
                                  <a:ea typeface="Microsoft YaHei UI" panose="020B0503020204020204" pitchFamily="34" charset="-122"/>
                                </a:rPr>
                                <m:t>1,</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&gt;0</m:t>
                              </m:r>
                            </m:e>
                            <m:e>
                              <m:r>
                                <a:rPr lang="en-US" altLang="zh-CN" sz="1050">
                                  <a:solidFill>
                                    <a:schemeClr val="tx1">
                                      <a:tint val="75000"/>
                                    </a:schemeClr>
                                  </a:solidFill>
                                  <a:latin typeface="Cambria Math" panose="02040503050406030204" pitchFamily="18" charset="0"/>
                                  <a:ea typeface="Microsoft YaHei UI" panose="020B0503020204020204" pitchFamily="34" charset="-122"/>
                                </a:rPr>
                                <m:t>0,</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
                              <m:r>
                                <a:rPr lang="en-US" altLang="zh-CN" sz="1050">
                                  <a:solidFill>
                                    <a:schemeClr val="tx1">
                                      <a:tint val="75000"/>
                                    </a:schemeClr>
                                  </a:solidFill>
                                  <a:latin typeface="Cambria Math" panose="02040503050406030204" pitchFamily="18" charset="0"/>
                                  <a:ea typeface="Microsoft YaHei UI" panose="020B0503020204020204" pitchFamily="34" charset="-122"/>
                                </a:rPr>
                                <m:t>−1,</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&lt;0</m:t>
                              </m:r>
                            </m:e>
                          </m:eqArr>
                        </m:e>
                      </m:d>
                    </m:oMath>
                  </m:oMathPara>
                </a14:m>
                <a:endParaRPr lang="zh-CN" altLang="en-US" sz="1050" dirty="0">
                  <a:solidFill>
                    <a:schemeClr val="tx1">
                      <a:tint val="75000"/>
                    </a:schemeClr>
                  </a:solidFill>
                  <a:latin typeface="Microsoft YaHei UI" panose="020B0503020204020204" pitchFamily="34" charset="-122"/>
                  <a:ea typeface="Microsoft YaHei UI" panose="020B0503020204020204" pitchFamily="34" charset="-122"/>
                </a:endParaRPr>
              </a:p>
            </p:txBody>
          </p:sp>
        </mc:Choice>
        <mc:Fallback xmlns="">
          <p:sp>
            <p:nvSpPr>
              <p:cNvPr id="4" name="文本框 3">
                <a:extLst>
                  <a:ext uri="{FF2B5EF4-FFF2-40B4-BE49-F238E27FC236}">
                    <a16:creationId xmlns:a16="http://schemas.microsoft.com/office/drawing/2014/main" id="{12D8310F-5478-81EB-C70C-068D00DB1284}"/>
                  </a:ext>
                </a:extLst>
              </p:cNvPr>
              <p:cNvSpPr txBox="1">
                <a:spLocks noRot="1" noChangeAspect="1" noMove="1" noResize="1" noEditPoints="1" noAdjustHandles="1" noChangeArrowheads="1" noChangeShapeType="1" noTextEdit="1"/>
              </p:cNvSpPr>
              <p:nvPr/>
            </p:nvSpPr>
            <p:spPr>
              <a:xfrm>
                <a:off x="285749" y="5869113"/>
                <a:ext cx="1438276" cy="608243"/>
              </a:xfrm>
              <a:prstGeom prst="rect">
                <a:avLst/>
              </a:prstGeom>
              <a:blipFill>
                <a:blip r:embed="rId4"/>
                <a:stretch>
                  <a:fillRect l="-21610" t="-192000" r="-36441" b="-27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3D153FE-661E-A602-2E32-D3E98DB96D5C}"/>
                  </a:ext>
                </a:extLst>
              </p:cNvPr>
              <p:cNvSpPr txBox="1"/>
              <p:nvPr/>
            </p:nvSpPr>
            <p:spPr>
              <a:xfrm>
                <a:off x="285749" y="1300162"/>
                <a:ext cx="11439526" cy="4247317"/>
              </a:xfrm>
              <a:prstGeom prst="rect">
                <a:avLst/>
              </a:prstGeom>
              <a:noFill/>
            </p:spPr>
            <p:txBody>
              <a:bodyPr wrap="square" rtlCol="0">
                <a:spAutoFit/>
              </a:bodyPr>
              <a:lstStyle/>
              <a:p>
                <a:r>
                  <a:rPr lang="zh-CN" altLang="en-US" dirty="0"/>
                  <a:t>引理：</a:t>
                </a:r>
                <a:endParaRPr lang="en-US" altLang="zh-CN" dirty="0"/>
              </a:p>
              <a:p>
                <a:endParaRPr lang="en-US" altLang="zh-CN" dirty="0"/>
              </a:p>
              <a:p>
                <a:pPr marL="342900" indent="-342900">
                  <a:buAutoNum type="arabicPeriod"/>
                </a:pP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e>
                    </m:func>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func>
                  </m:oMath>
                </a14:m>
                <a:r>
                  <a:rPr lang="zh-CN" altLang="en-US" dirty="0"/>
                  <a:t>，则</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oMath>
                </a14:m>
                <a:r>
                  <a:rPr lang="en-US" altLang="zh-CN" dirty="0"/>
                  <a:t> </a:t>
                </a:r>
                <a:r>
                  <a:rPr lang="zh-CN" altLang="en-US" dirty="0"/>
                  <a:t>成立。</a:t>
                </a:r>
                <a:endParaRPr lang="en-US" altLang="zh-CN" dirty="0"/>
              </a:p>
              <a:p>
                <a:pPr marL="342900" indent="-342900">
                  <a:buAutoNum type="arabicPeriod"/>
                </a:pPr>
                <a:endParaRPr lang="en-US" altLang="zh-CN" dirty="0"/>
              </a:p>
              <a:p>
                <a:pPr marL="342900" indent="-342900">
                  <a:buFontTx/>
                  <a:buAutoNum type="arabicPeriod"/>
                </a:pPr>
                <a:r>
                  <a:rPr lang="zh-CN" altLang="en-US" dirty="0"/>
                  <a:t>如果</a:t>
                </a: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a14:m>
                <a:r>
                  <a:rPr lang="zh-CN" altLang="en-US" dirty="0"/>
                  <a:t>。</a:t>
                </a:r>
                <a:endParaRPr lang="en-US" altLang="zh-CN" dirty="0"/>
              </a:p>
              <a:p>
                <a:pPr marL="342900" indent="-342900">
                  <a:buFontTx/>
                  <a:buAutoNum type="arabicPeriod"/>
                </a:pPr>
                <a:endParaRPr lang="en-US" altLang="zh-CN" dirty="0"/>
              </a:p>
              <a:p>
                <a:pPr marL="342900" indent="-342900">
                  <a:buFontTx/>
                  <a:buAutoNum type="arabicPeriod"/>
                </a:pPr>
                <a:r>
                  <a:rPr lang="en-US" altLang="zh-CN" dirty="0"/>
                  <a:t> </a:t>
                </a: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a:t>
                </a:r>
                <a:endParaRPr lang="en-US" altLang="zh-CN" dirty="0"/>
              </a:p>
              <a:p>
                <a:pPr marL="342900" indent="-342900">
                  <a:buFontTx/>
                  <a:buAutoNum type="arabicPeriod"/>
                </a:pPr>
                <a:endParaRPr lang="en-US" altLang="zh-CN" dirty="0"/>
              </a:p>
              <a:p>
                <a:pPr marL="342900" indent="-342900">
                  <a:buFontTx/>
                  <a:buAutoNum type="arabicPeriod"/>
                </a:pPr>
                <a:r>
                  <a:rPr lang="en-US" altLang="zh-CN" dirty="0"/>
                  <a:t> </a:t>
                </a: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成立当且仅当</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2</m:t>
                        </m:r>
                      </m:sub>
                    </m:sSub>
                  </m:oMath>
                </a14:m>
                <a:r>
                  <a:rPr lang="zh-CN" altLang="en-US" dirty="0"/>
                  <a:t>。</a:t>
                </a:r>
                <a:endParaRPr lang="en-US" altLang="zh-CN" dirty="0"/>
              </a:p>
              <a:p>
                <a:pPr marL="342900" indent="-342900">
                  <a:buFontTx/>
                  <a:buAutoNum type="arabicPeriod"/>
                </a:pPr>
                <a:endParaRPr lang="en-US" altLang="zh-CN" dirty="0"/>
              </a:p>
              <a:p>
                <a:r>
                  <a:rPr lang="zh-CN" altLang="en-US" dirty="0"/>
                  <a:t>读者证明不难。</a:t>
                </a:r>
                <a:endParaRPr lang="en-US" altLang="zh-CN" dirty="0"/>
              </a:p>
              <a:p>
                <a:endParaRPr lang="en-US" altLang="zh-CN" dirty="0"/>
              </a:p>
              <a:p>
                <a:r>
                  <a:rPr lang="zh-CN" altLang="en-US" dirty="0"/>
                  <a:t>由</a:t>
                </a:r>
                <a:r>
                  <a:rPr lang="zh-CN" altLang="en-US" b="1" dirty="0"/>
                  <a:t>引理</a:t>
                </a:r>
                <a:r>
                  <a:rPr lang="zh-CN" altLang="en-US" dirty="0"/>
                  <a:t>不难发现，如果按照</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sgn</m:t>
                        </m:r>
                      </m:fName>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e>
                        </m:d>
                      </m:e>
                    </m:func>
                  </m:oMath>
                </a14:m>
                <a:r>
                  <a:rPr lang="zh-CN" altLang="en-US" dirty="0"/>
                  <a:t>将所有元素分成三类，则在每一类内部，≤ 都定义了合法的弱序关系。但此时在不同类之间，≤定义的关系不一定满足传递性。例如，</a:t>
                </a:r>
                <a:r>
                  <a:rPr lang="en-US" altLang="zh-CN" dirty="0"/>
                  <a:t>(2, 2) ≤ (1,1) ≤ (1,2)</a:t>
                </a:r>
                <a:r>
                  <a:rPr lang="zh-CN" altLang="en-US" dirty="0"/>
                  <a:t>，但 </a:t>
                </a:r>
                <a:r>
                  <a:rPr lang="en-US" altLang="zh-CN" dirty="0"/>
                  <a:t>(2,2) &gt; (1,2)</a:t>
                </a:r>
                <a:r>
                  <a:rPr lang="zh-CN" altLang="en-US" dirty="0"/>
                  <a:t>。因此这样的比较关系不满足性质</a:t>
                </a:r>
                <a:r>
                  <a:rPr lang="en-US" altLang="zh-CN" dirty="0"/>
                  <a:t>2</a:t>
                </a:r>
                <a:r>
                  <a:rPr lang="zh-CN" altLang="en-US" dirty="0"/>
                  <a:t>。</a:t>
                </a:r>
                <a:endParaRPr lang="en-US" altLang="zh-CN" dirty="0"/>
              </a:p>
            </p:txBody>
          </p:sp>
        </mc:Choice>
        <mc:Fallback xmlns="">
          <p:sp>
            <p:nvSpPr>
              <p:cNvPr id="5" name="文本框 4">
                <a:extLst>
                  <a:ext uri="{FF2B5EF4-FFF2-40B4-BE49-F238E27FC236}">
                    <a16:creationId xmlns:a16="http://schemas.microsoft.com/office/drawing/2014/main" id="{53D153FE-661E-A602-2E32-D3E98DB96D5C}"/>
                  </a:ext>
                </a:extLst>
              </p:cNvPr>
              <p:cNvSpPr txBox="1">
                <a:spLocks noRot="1" noChangeAspect="1" noMove="1" noResize="1" noEditPoints="1" noAdjustHandles="1" noChangeArrowheads="1" noChangeShapeType="1" noTextEdit="1"/>
              </p:cNvSpPr>
              <p:nvPr/>
            </p:nvSpPr>
            <p:spPr>
              <a:xfrm>
                <a:off x="285749" y="1300162"/>
                <a:ext cx="11439526" cy="4247317"/>
              </a:xfrm>
              <a:prstGeom prst="rect">
                <a:avLst/>
              </a:prstGeom>
              <a:blipFill>
                <a:blip r:embed="rId5"/>
                <a:stretch>
                  <a:fillRect l="-480" t="-1148" b="-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184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DE16C-6E48-ECB5-AFF1-38EE7470F989}"/>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1285FAAF-598B-59B2-3FB7-2BCF01221E15}"/>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96CD1B09-A837-6850-ED2F-D9F2857F9259}"/>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13</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63CC9C2-AF9C-077C-49AF-C708714B3B3D}"/>
                  </a:ext>
                </a:extLst>
              </p:cNvPr>
              <p:cNvSpPr txBox="1"/>
              <p:nvPr/>
            </p:nvSpPr>
            <p:spPr>
              <a:xfrm>
                <a:off x="390525" y="1085850"/>
                <a:ext cx="9486900" cy="2862322"/>
              </a:xfrm>
              <a:prstGeom prst="rect">
                <a:avLst/>
              </a:prstGeom>
              <a:noFill/>
            </p:spPr>
            <p:txBody>
              <a:bodyPr wrap="square" rtlCol="0">
                <a:spAutoFit/>
              </a:bodyPr>
              <a:lstStyle/>
              <a:p>
                <a:r>
                  <a:rPr lang="zh-CN" altLang="en-US" dirty="0"/>
                  <a:t>因此，我们可以使用如下定义的</a:t>
                </a:r>
                <a14:m>
                  <m:oMath xmlns:m="http://schemas.openxmlformats.org/officeDocument/2006/math">
                    <m:r>
                      <a:rPr lang="en-US" altLang="zh-CN" b="0" i="1" smtClean="0">
                        <a:latin typeface="Cambria Math" panose="02040503050406030204" pitchFamily="18" charset="0"/>
                      </a:rPr>
                      <m:t>≤</m:t>
                    </m:r>
                  </m:oMath>
                </a14:m>
                <a:r>
                  <a:rPr lang="zh-CN" altLang="en-US" dirty="0"/>
                  <a:t> 号：</a:t>
                </a:r>
                <a:endParaRPr lang="en-US" altLang="zh-CN" dirty="0"/>
              </a:p>
              <a:p>
                <a:endParaRPr lang="en-US" altLang="zh-CN" dirty="0"/>
              </a:p>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oMath>
                </a14:m>
                <a:r>
                  <a:rPr lang="zh-CN" altLang="en-US" dirty="0"/>
                  <a:t> 当且仅当满足如下两个条件之一：</a:t>
                </a:r>
                <a:endParaRPr lang="en-US" altLang="zh-CN" dirty="0"/>
              </a:p>
              <a:p>
                <a:endParaRPr lang="en-US" altLang="zh-CN" dirty="0"/>
              </a:p>
              <a:p>
                <a:pPr marL="342900" indent="-342900">
                  <a:buAutoNum type="arabicPeriod"/>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&lt;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func>
                  </m:oMath>
                </a14:m>
                <a:endParaRPr lang="en-US" altLang="zh-CN" dirty="0"/>
              </a:p>
              <a:p>
                <a:pPr marL="342900" indent="-342900">
                  <a:buAutoNum type="arabicPeriod"/>
                </a:pPr>
                <a:endParaRPr lang="en-US" altLang="zh-CN" dirty="0"/>
              </a:p>
              <a:p>
                <a:pPr marL="342900" indent="-342900">
                  <a:buAutoNum type="arabicPeriod"/>
                </a:pP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func>
                  </m:oMath>
                </a14:m>
                <a:r>
                  <a:rPr lang="en-US" altLang="zh-CN" dirty="0"/>
                  <a:t> </a:t>
                </a:r>
                <a:r>
                  <a:rPr lang="zh-CN" altLang="en-US" dirty="0"/>
                  <a:t>且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d>
                      </m:e>
                    </m:d>
                  </m:oMath>
                </a14:m>
                <a:endParaRPr lang="en-US" altLang="zh-CN" dirty="0"/>
              </a:p>
              <a:p>
                <a:endParaRPr lang="en-US" altLang="zh-CN" dirty="0"/>
              </a:p>
              <a:p>
                <a:r>
                  <a:rPr lang="zh-CN" altLang="en-US" dirty="0"/>
                  <a:t>容易验证使用这种方式定义的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满足三条性质。因此使用这样定义的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排序，即可使用上述算法求解。时间复杂度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𝑛𝑙𝑜𝑔𝑛</m:t>
                    </m:r>
                    <m:r>
                      <a:rPr lang="en-US" altLang="zh-CN" i="1" dirty="0" smtClean="0">
                        <a:latin typeface="Cambria Math" panose="02040503050406030204" pitchFamily="18" charset="0"/>
                      </a:rPr>
                      <m:t>)</m:t>
                    </m:r>
                  </m:oMath>
                </a14:m>
                <a:endParaRPr lang="en-US" altLang="zh-CN" dirty="0"/>
              </a:p>
            </p:txBody>
          </p:sp>
        </mc:Choice>
        <mc:Fallback xmlns="">
          <p:sp>
            <p:nvSpPr>
              <p:cNvPr id="3" name="文本框 2">
                <a:extLst>
                  <a:ext uri="{FF2B5EF4-FFF2-40B4-BE49-F238E27FC236}">
                    <a16:creationId xmlns:a16="http://schemas.microsoft.com/office/drawing/2014/main" id="{B63CC9C2-AF9C-077C-49AF-C708714B3B3D}"/>
                  </a:ext>
                </a:extLst>
              </p:cNvPr>
              <p:cNvSpPr txBox="1">
                <a:spLocks noRot="1" noChangeAspect="1" noMove="1" noResize="1" noEditPoints="1" noAdjustHandles="1" noChangeArrowheads="1" noChangeShapeType="1" noTextEdit="1"/>
              </p:cNvSpPr>
              <p:nvPr/>
            </p:nvSpPr>
            <p:spPr>
              <a:xfrm>
                <a:off x="390525" y="1085850"/>
                <a:ext cx="9486900" cy="2862322"/>
              </a:xfrm>
              <a:prstGeom prst="rect">
                <a:avLst/>
              </a:prstGeom>
              <a:blipFill>
                <a:blip r:embed="rId3"/>
                <a:stretch>
                  <a:fillRect l="-514" t="-1702" r="-193" b="-1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617555-7511-61C6-C40A-6F1A2B5460E8}"/>
                  </a:ext>
                </a:extLst>
              </p:cNvPr>
              <p:cNvSpPr txBox="1"/>
              <p:nvPr/>
            </p:nvSpPr>
            <p:spPr>
              <a:xfrm>
                <a:off x="390525" y="4410075"/>
                <a:ext cx="9486900" cy="369332"/>
              </a:xfrm>
              <a:prstGeom prst="rect">
                <a:avLst/>
              </a:prstGeom>
              <a:noFill/>
            </p:spPr>
            <p:txBody>
              <a:bodyPr wrap="square" rtlCol="0">
                <a:spAutoFit/>
              </a:bodyPr>
              <a:lstStyle/>
              <a:p>
                <a:r>
                  <a:rPr lang="zh-CN" altLang="en-US" dirty="0"/>
                  <a:t>这个例子说明，不一定可以直接使用</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b="0" dirty="0"/>
                  <a:t> 进行排序。</a:t>
                </a:r>
                <a:endParaRPr lang="en-US" altLang="zh-CN" b="0" dirty="0"/>
              </a:p>
            </p:txBody>
          </p:sp>
        </mc:Choice>
        <mc:Fallback xmlns="">
          <p:sp>
            <p:nvSpPr>
              <p:cNvPr id="2" name="文本框 1">
                <a:extLst>
                  <a:ext uri="{FF2B5EF4-FFF2-40B4-BE49-F238E27FC236}">
                    <a16:creationId xmlns:a16="http://schemas.microsoft.com/office/drawing/2014/main" id="{65617555-7511-61C6-C40A-6F1A2B5460E8}"/>
                  </a:ext>
                </a:extLst>
              </p:cNvPr>
              <p:cNvSpPr txBox="1">
                <a:spLocks noRot="1" noChangeAspect="1" noMove="1" noResize="1" noEditPoints="1" noAdjustHandles="1" noChangeArrowheads="1" noChangeShapeType="1" noTextEdit="1"/>
              </p:cNvSpPr>
              <p:nvPr/>
            </p:nvSpPr>
            <p:spPr>
              <a:xfrm>
                <a:off x="390525" y="4410075"/>
                <a:ext cx="9486900" cy="369332"/>
              </a:xfrm>
              <a:prstGeom prst="rect">
                <a:avLst/>
              </a:prstGeom>
              <a:blipFill>
                <a:blip r:embed="rId4"/>
                <a:stretch>
                  <a:fillRect l="-514"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021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16A96-C57C-15E7-BCE8-0776F7D7E468}"/>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5D2BABF4-83AD-A6F2-B681-B3C724A06670}"/>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9E03192B-2B6A-2839-F301-43BECF0C8D9A}"/>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14</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E296C97-12CB-9CE2-AAB3-F3B7D053B716}"/>
                  </a:ext>
                </a:extLst>
              </p:cNvPr>
              <p:cNvSpPr txBox="1"/>
              <p:nvPr/>
            </p:nvSpPr>
            <p:spPr>
              <a:xfrm>
                <a:off x="390525" y="1085850"/>
                <a:ext cx="11801475" cy="2637517"/>
              </a:xfrm>
              <a:prstGeom prst="rect">
                <a:avLst/>
              </a:prstGeom>
              <a:noFill/>
            </p:spPr>
            <p:txBody>
              <a:bodyPr wrap="square" rtlCol="0">
                <a:spAutoFit/>
              </a:bodyPr>
              <a:lstStyle/>
              <a:p>
                <a:r>
                  <a:rPr lang="zh-CN" altLang="en-US" dirty="0"/>
                  <a:t>当然，这种方法还有其他的应用，如下</a:t>
                </a:r>
                <a:endParaRPr lang="en-US" altLang="zh-CN" dirty="0"/>
              </a:p>
              <a:p>
                <a:endParaRPr lang="en-US" altLang="zh-CN" dirty="0"/>
              </a:p>
              <a:p>
                <a:r>
                  <a:rPr lang="zh-CN" altLang="en-US" dirty="0"/>
                  <a:t>给定 </a:t>
                </a:r>
                <a14:m>
                  <m:oMath xmlns:m="http://schemas.openxmlformats.org/officeDocument/2006/math">
                    <m:r>
                      <a:rPr lang="en-US" altLang="zh-CN" b="0" i="1" smtClean="0">
                        <a:latin typeface="Cambria Math" panose="02040503050406030204" pitchFamily="18" charset="0"/>
                      </a:rPr>
                      <m:t>𝑛</m:t>
                    </m:r>
                  </m:oMath>
                </a14:m>
                <a:r>
                  <a:rPr lang="zh-CN" altLang="en-US" dirty="0"/>
                  <a:t> 个元素</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 </m:t>
                    </m:r>
                  </m:oMath>
                </a14:m>
                <a:r>
                  <a:rPr lang="zh-CN" altLang="en-US" dirty="0"/>
                  <a:t>以及一个定义域为这些元素的序列的函数 </a:t>
                </a:r>
                <a14:m>
                  <m:oMath xmlns:m="http://schemas.openxmlformats.org/officeDocument/2006/math">
                    <m:r>
                      <a:rPr lang="en-US" altLang="zh-CN" b="0" i="1" smtClean="0">
                        <a:latin typeface="Cambria Math" panose="02040503050406030204" pitchFamily="18" charset="0"/>
                      </a:rPr>
                      <m:t>𝐹</m:t>
                    </m:r>
                  </m:oMath>
                </a14:m>
                <a:r>
                  <a:rPr lang="zh-CN" altLang="en-US" dirty="0"/>
                  <a:t>。选出 </a:t>
                </a:r>
                <a14:m>
                  <m:oMath xmlns:m="http://schemas.openxmlformats.org/officeDocument/2006/math">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 </m:t>
                    </m:r>
                  </m:oMath>
                </a14:m>
                <a:r>
                  <a:rPr lang="zh-CN" altLang="en-US" dirty="0"/>
                  <a:t>个元素，将它们任意排列成 </a:t>
                </a:r>
                <a14:m>
                  <m:oMath xmlns:m="http://schemas.openxmlformats.org/officeDocument/2006/math">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𝑘</m:t>
                            </m:r>
                          </m:sub>
                        </m:sSub>
                      </m:e>
                    </m:d>
                  </m:oMath>
                </a14:m>
                <a:r>
                  <a:rPr lang="zh-CN" altLang="en-US" dirty="0"/>
                  <a:t> ，最小化：</a:t>
                </a:r>
                <a:endParaRPr lang="en-US" altLang="zh-CN" dirty="0"/>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𝑘</m:t>
                                  </m:r>
                                </m:sub>
                              </m:sSub>
                            </m:e>
                          </m:d>
                        </m:e>
                      </m:d>
                    </m:oMath>
                  </m:oMathPara>
                </a14:m>
                <a:endParaRPr lang="en-US" altLang="zh-CN" dirty="0"/>
              </a:p>
              <a:p>
                <a:endParaRPr lang="en-US" altLang="zh-CN" dirty="0"/>
              </a:p>
              <a:p>
                <a:r>
                  <a:rPr lang="zh-CN" altLang="en-US" dirty="0"/>
                  <a:t>我们依然考虑建立 </a:t>
                </a:r>
                <a14:m>
                  <m:oMath xmlns:m="http://schemas.openxmlformats.org/officeDocument/2006/math">
                    <m:r>
                      <a:rPr lang="en-US" altLang="zh-CN" b="0" i="1" smtClean="0">
                        <a:latin typeface="Cambria Math" panose="02040503050406030204" pitchFamily="18" charset="0"/>
                      </a:rPr>
                      <m:t>𝑥</m:t>
                    </m:r>
                  </m:oMath>
                </a14:m>
                <a:r>
                  <a:rPr lang="en-US" altLang="zh-CN" dirty="0"/>
                  <a:t> </a:t>
                </a:r>
                <a:r>
                  <a:rPr lang="zh-CN" altLang="en-US" dirty="0"/>
                  <a:t>间的弱序关系，不妨设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x</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设选择的元素为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e>
                    </m:d>
                  </m:oMath>
                </a14:m>
                <a:r>
                  <a:rPr lang="zh-CN" altLang="en-US" b="0" dirty="0"/>
                  <a:t>，则对于选择元素集合为</a:t>
                </a:r>
                <a:r>
                  <a:rPr lang="en-US" altLang="zh-CN"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oMath>
                </a14:m>
                <a:r>
                  <a:rPr lang="en-US" altLang="zh-CN" b="0" dirty="0"/>
                  <a:t> </a:t>
                </a:r>
                <a:r>
                  <a:rPr lang="zh-CN" altLang="en-US" b="0" dirty="0"/>
                  <a:t>的情况，由上述算法，选择序列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𝑛</m:t>
                            </m:r>
                          </m:sub>
                        </m:sSub>
                      </m:e>
                    </m:d>
                  </m:oMath>
                </a14:m>
                <a:r>
                  <a:rPr lang="zh-CN" altLang="en-US" b="0" dirty="0"/>
                  <a:t>是这种情况的最有方案。因此最优方案一定是 </a:t>
                </a:r>
                <a14:m>
                  <m:oMath xmlns:m="http://schemas.openxmlformats.org/officeDocument/2006/math">
                    <m:r>
                      <a:rPr lang="en-US" altLang="zh-CN" b="0" i="1" smtClean="0">
                        <a:latin typeface="Cambria Math" panose="02040503050406030204" pitchFamily="18" charset="0"/>
                      </a:rPr>
                      <m:t>𝑥</m:t>
                    </m:r>
                  </m:oMath>
                </a14:m>
                <a:r>
                  <a:rPr lang="en-US" altLang="zh-CN" b="0" dirty="0"/>
                  <a:t> </a:t>
                </a:r>
                <a:r>
                  <a:rPr lang="zh-CN" altLang="en-US" b="0" dirty="0"/>
                  <a:t>的子序列，</a:t>
                </a:r>
                <a:r>
                  <a:rPr lang="zh-CN" altLang="en-US" dirty="0"/>
                  <a:t>这在一些情况下可以降低问题的难度，如下。</a:t>
                </a:r>
                <a:endParaRPr lang="en-US" altLang="zh-CN" b="0" dirty="0"/>
              </a:p>
            </p:txBody>
          </p:sp>
        </mc:Choice>
        <mc:Fallback xmlns="">
          <p:sp>
            <p:nvSpPr>
              <p:cNvPr id="3" name="文本框 2">
                <a:extLst>
                  <a:ext uri="{FF2B5EF4-FFF2-40B4-BE49-F238E27FC236}">
                    <a16:creationId xmlns:a16="http://schemas.microsoft.com/office/drawing/2014/main" id="{0E296C97-12CB-9CE2-AAB3-F3B7D053B716}"/>
                  </a:ext>
                </a:extLst>
              </p:cNvPr>
              <p:cNvSpPr txBox="1">
                <a:spLocks noRot="1" noChangeAspect="1" noMove="1" noResize="1" noEditPoints="1" noAdjustHandles="1" noChangeArrowheads="1" noChangeShapeType="1" noTextEdit="1"/>
              </p:cNvSpPr>
              <p:nvPr/>
            </p:nvSpPr>
            <p:spPr>
              <a:xfrm>
                <a:off x="390525" y="1085850"/>
                <a:ext cx="11801475" cy="2637517"/>
              </a:xfrm>
              <a:prstGeom prst="rect">
                <a:avLst/>
              </a:prstGeom>
              <a:blipFill>
                <a:blip r:embed="rId3"/>
                <a:stretch>
                  <a:fillRect l="-413" t="-1848" b="-20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00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60023-9A98-C5D9-82E7-E5BFF790C031}"/>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72715C22-A39B-91B5-CE8B-7A48CE4AA8E1}"/>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2A7498A6-0C65-7BDE-8965-EB875EB05E64}"/>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15</a:t>
            </a:fld>
            <a:endParaRPr lang="zh-CN" altLang="en-US"/>
          </a:p>
        </p:txBody>
      </p:sp>
      <p:sp>
        <p:nvSpPr>
          <p:cNvPr id="3" name="文本框 2">
            <a:extLst>
              <a:ext uri="{FF2B5EF4-FFF2-40B4-BE49-F238E27FC236}">
                <a16:creationId xmlns:a16="http://schemas.microsoft.com/office/drawing/2014/main" id="{41C06889-1520-7B8B-FFF8-58396DD9810A}"/>
              </a:ext>
            </a:extLst>
          </p:cNvPr>
          <p:cNvSpPr txBox="1"/>
          <p:nvPr/>
        </p:nvSpPr>
        <p:spPr>
          <a:xfrm>
            <a:off x="381000" y="695325"/>
            <a:ext cx="9486900" cy="461665"/>
          </a:xfrm>
          <a:prstGeom prst="rect">
            <a:avLst/>
          </a:prstGeom>
          <a:noFill/>
        </p:spPr>
        <p:txBody>
          <a:bodyPr wrap="square" rtlCol="0">
            <a:spAutoFit/>
          </a:bodyPr>
          <a:lstStyle/>
          <a:p>
            <a:pPr algn="l"/>
            <a:r>
              <a:rPr lang="en-US" altLang="zh-CN" sz="2400" b="1" i="0" dirty="0">
                <a:effectLst/>
                <a:latin typeface="+mj-lt"/>
              </a:rPr>
              <a:t>[CERC2014] The Imp</a:t>
            </a:r>
          </a:p>
        </p:txBody>
      </p:sp>
      <p:pic>
        <p:nvPicPr>
          <p:cNvPr id="4" name="图片 3" descr="应用程序&#10;&#10;AI 生成的内容可能不正确。">
            <a:extLst>
              <a:ext uri="{FF2B5EF4-FFF2-40B4-BE49-F238E27FC236}">
                <a16:creationId xmlns:a16="http://schemas.microsoft.com/office/drawing/2014/main" id="{6D8E1A43-D8C0-C130-8BCC-F505303D842B}"/>
              </a:ext>
            </a:extLst>
          </p:cNvPr>
          <p:cNvPicPr>
            <a:picLocks noChangeAspect="1"/>
          </p:cNvPicPr>
          <p:nvPr/>
        </p:nvPicPr>
        <p:blipFill>
          <a:blip r:embed="rId3"/>
          <a:stretch>
            <a:fillRect/>
          </a:stretch>
        </p:blipFill>
        <p:spPr>
          <a:xfrm>
            <a:off x="381000" y="1533525"/>
            <a:ext cx="11215248" cy="3057711"/>
          </a:xfrm>
          <a:prstGeom prst="rect">
            <a:avLst/>
          </a:prstGeom>
        </p:spPr>
      </p:pic>
      <p:pic>
        <p:nvPicPr>
          <p:cNvPr id="6" name="图片 5">
            <a:extLst>
              <a:ext uri="{FF2B5EF4-FFF2-40B4-BE49-F238E27FC236}">
                <a16:creationId xmlns:a16="http://schemas.microsoft.com/office/drawing/2014/main" id="{33CA1D86-DE67-F8DE-7757-B138A661C36C}"/>
              </a:ext>
            </a:extLst>
          </p:cNvPr>
          <p:cNvPicPr>
            <a:picLocks noChangeAspect="1"/>
          </p:cNvPicPr>
          <p:nvPr/>
        </p:nvPicPr>
        <p:blipFill>
          <a:blip r:embed="rId4"/>
          <a:stretch>
            <a:fillRect/>
          </a:stretch>
        </p:blipFill>
        <p:spPr>
          <a:xfrm>
            <a:off x="381000" y="4991053"/>
            <a:ext cx="3419952" cy="333422"/>
          </a:xfrm>
          <a:prstGeom prst="rect">
            <a:avLst/>
          </a:prstGeom>
        </p:spPr>
      </p:pic>
    </p:spTree>
    <p:extLst>
      <p:ext uri="{BB962C8B-B14F-4D97-AF65-F5344CB8AC3E}">
        <p14:creationId xmlns:p14="http://schemas.microsoft.com/office/powerpoint/2010/main" val="2448653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36965-476C-97EE-56A9-D31E7094D972}"/>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717C2A8F-45FD-EFF3-2A82-F7DE8E023008}"/>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3FB497E2-FE8F-AE7C-7A7D-9EFE3F1A2196}"/>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16</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CD7A628-68B0-508E-B803-E951D99823EB}"/>
                  </a:ext>
                </a:extLst>
              </p:cNvPr>
              <p:cNvSpPr txBox="1"/>
              <p:nvPr/>
            </p:nvSpPr>
            <p:spPr>
              <a:xfrm>
                <a:off x="361950" y="1095375"/>
                <a:ext cx="11620500" cy="4439036"/>
              </a:xfrm>
              <a:prstGeom prst="rect">
                <a:avLst/>
              </a:prstGeom>
              <a:noFill/>
            </p:spPr>
            <p:txBody>
              <a:bodyPr wrap="square" rtlCol="0">
                <a:spAutoFit/>
              </a:bodyPr>
              <a:lstStyle/>
              <a:p>
                <a:r>
                  <a:rPr lang="zh-CN" altLang="en-US" dirty="0"/>
                  <a:t>如果我选择不拿，那么我的收益为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a:t>
                </a:r>
                <a:endParaRPr lang="en-US" altLang="zh-CN" dirty="0"/>
              </a:p>
              <a:p>
                <a:endParaRPr lang="en-US" altLang="zh-CN" dirty="0"/>
              </a:p>
              <a:p>
                <a:r>
                  <a:rPr lang="zh-CN" altLang="en-US" dirty="0"/>
                  <a:t>如果我有更优的策略，那么我肯定会在博弈结束时获得某一物品的收益。此时我的策略可以看成，选择一个由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en-US" altLang="zh-CN" dirty="0"/>
                  <a:t> </a:t>
                </a:r>
                <a:r>
                  <a:rPr lang="zh-CN" altLang="en-US" dirty="0"/>
                  <a:t>组成的序列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d>
                  </m:oMath>
                </a14:m>
                <a:r>
                  <a:rPr lang="en-US" altLang="zh-CN" dirty="0"/>
                  <a:t> </a:t>
                </a:r>
                <a:r>
                  <a:rPr lang="zh-CN" altLang="en-US" dirty="0"/>
                  <a:t>，第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次选择第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en-US" altLang="zh-CN" dirty="0"/>
                  <a:t> </a:t>
                </a:r>
                <a:r>
                  <a:rPr lang="zh-CN" altLang="en-US" dirty="0"/>
                  <a:t>个物品。如果我策略固定，那么小恶魔的策略容易得到。第一个人的收益为：</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m:t>
                      </m:r>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 −∑</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sub>
                              </m:sSub>
                            </m:e>
                          </m:sPre>
                          <m:r>
                            <a:rPr lang="en-US" altLang="zh-CN" b="0" i="1" smtClean="0">
                              <a:latin typeface="Cambria Math" panose="02040503050406030204" pitchFamily="18" charset="0"/>
                            </a:rPr>
                            <m:t>}</m:t>
                          </m:r>
                        </m:e>
                      </m:sPre>
                    </m:oMath>
                  </m:oMathPara>
                </a14:m>
                <a:endParaRPr lang="en-US" altLang="zh-CN" dirty="0"/>
              </a:p>
              <a:p>
                <a:r>
                  <a:rPr lang="zh-CN" altLang="en-US" dirty="0"/>
                  <a:t>小恶魔的策略固定了，那么我们按照上述方法定义一种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2</m:t>
                            </m:r>
                          </m:sub>
                        </m:sSub>
                      </m:e>
                    </m:d>
                  </m:oMath>
                </a14:m>
                <a:r>
                  <a:rPr lang="en-US" altLang="zh-CN" dirty="0"/>
                  <a:t> </a:t>
                </a:r>
                <a:r>
                  <a:rPr lang="zh-CN" altLang="en-US" dirty="0"/>
                  <a:t>当且仅当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a14:m>
                <a:r>
                  <a:rPr lang="zh-CN" altLang="en-US" dirty="0"/>
                  <a:t>（读者自证不难）。</a:t>
                </a:r>
                <a:endParaRPr lang="en-US" altLang="zh-CN" dirty="0"/>
              </a:p>
              <a:p>
                <a:endParaRPr lang="en-US" altLang="zh-CN" dirty="0"/>
              </a:p>
              <a:p>
                <a:r>
                  <a:rPr lang="zh-CN" altLang="en-US" dirty="0"/>
                  <a:t>于是我们按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a14:m>
                <a:r>
                  <a:rPr lang="en-US" altLang="zh-CN" dirty="0"/>
                  <a:t> </a:t>
                </a:r>
                <a:r>
                  <a:rPr lang="zh-CN" altLang="en-US" dirty="0"/>
                  <a:t>排序，我选的一定是排序后的子序列，接下来 </a:t>
                </a:r>
                <a:r>
                  <a:rPr lang="en-US" altLang="zh-CN" dirty="0" err="1"/>
                  <a:t>dp</a:t>
                </a:r>
                <a:r>
                  <a:rPr lang="en-US" altLang="zh-CN" dirty="0"/>
                  <a:t> </a:t>
                </a:r>
                <a:r>
                  <a:rPr lang="zh-CN" altLang="en-US" dirty="0"/>
                  <a:t>即可。</a:t>
                </a:r>
                <a:endParaRPr lang="en-US" altLang="zh-CN" dirty="0"/>
              </a:p>
              <a:p>
                <a:endParaRPr lang="en-US" altLang="zh-CN" dirty="0"/>
              </a:p>
              <a:p>
                <a:r>
                  <a:rPr lang="zh-CN" altLang="en-US" dirty="0"/>
                  <a:t>但如果我们正序考虑就需要记录 前缀和 和 答案，这显然是不可行的，于是我们考虑倒过来做，设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表示在排序后的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r>
                  <a:rPr lang="en-US" altLang="zh-CN" dirty="0"/>
                  <a:t> </a:t>
                </a:r>
                <a:r>
                  <a:rPr lang="zh-CN" altLang="en-US" dirty="0"/>
                  <a:t>这一段后缀中选择 </a:t>
                </a:r>
                <a14:m>
                  <m:oMath xmlns:m="http://schemas.openxmlformats.org/officeDocument/2006/math">
                    <m:r>
                      <a:rPr lang="en-US" altLang="zh-CN" b="0" i="1" smtClean="0">
                        <a:latin typeface="Cambria Math" panose="02040503050406030204" pitchFamily="18" charset="0"/>
                      </a:rPr>
                      <m:t>𝑗</m:t>
                    </m:r>
                  </m:oMath>
                </a14:m>
                <a:r>
                  <a:rPr lang="en-US" altLang="zh-CN" dirty="0"/>
                  <a:t> </a:t>
                </a:r>
                <a:r>
                  <a:rPr lang="zh-CN" altLang="en-US" dirty="0"/>
                  <a:t>个物品，上式的最大值，则容易得到转移式 </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e>
                              </m:func>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oMath>
                  </m:oMathPara>
                </a14:m>
                <a:endParaRPr lang="en-US" altLang="zh-CN" dirty="0"/>
              </a:p>
              <a:p>
                <a:endParaRPr lang="en-US" altLang="zh-CN" dirty="0"/>
              </a:p>
              <a:p>
                <a:r>
                  <a:rPr lang="zh-CN" altLang="en-US" dirty="0"/>
                  <a:t>时间复杂度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𝑛𝑘</m:t>
                    </m:r>
                    <m:r>
                      <a:rPr lang="en-US" altLang="zh-CN" b="0" i="1" smtClean="0">
                        <a:latin typeface="Cambria Math" panose="02040503050406030204" pitchFamily="18" charset="0"/>
                      </a:rPr>
                      <m:t>)</m:t>
                    </m:r>
                  </m:oMath>
                </a14:m>
                <a:endParaRPr lang="en-US" altLang="zh-CN" dirty="0"/>
              </a:p>
            </p:txBody>
          </p:sp>
        </mc:Choice>
        <mc:Fallback xmlns="">
          <p:sp>
            <p:nvSpPr>
              <p:cNvPr id="3" name="文本框 2">
                <a:extLst>
                  <a:ext uri="{FF2B5EF4-FFF2-40B4-BE49-F238E27FC236}">
                    <a16:creationId xmlns:a16="http://schemas.microsoft.com/office/drawing/2014/main" id="{7CD7A628-68B0-508E-B803-E951D99823EB}"/>
                  </a:ext>
                </a:extLst>
              </p:cNvPr>
              <p:cNvSpPr txBox="1">
                <a:spLocks noRot="1" noChangeAspect="1" noMove="1" noResize="1" noEditPoints="1" noAdjustHandles="1" noChangeArrowheads="1" noChangeShapeType="1" noTextEdit="1"/>
              </p:cNvSpPr>
              <p:nvPr/>
            </p:nvSpPr>
            <p:spPr>
              <a:xfrm>
                <a:off x="361950" y="1095375"/>
                <a:ext cx="11620500" cy="4439036"/>
              </a:xfrm>
              <a:prstGeom prst="rect">
                <a:avLst/>
              </a:prstGeom>
              <a:blipFill>
                <a:blip r:embed="rId3"/>
                <a:stretch>
                  <a:fillRect l="-420" t="-1236" r="-23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74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E09B5-3DE3-2256-A8F5-A50EBFE9114D}"/>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EE5CFA9A-4D78-C5F9-F66B-A83C53037527}"/>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61D49A07-D1FA-ED98-3066-CC2D5D20450D}"/>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17</a:t>
            </a:fld>
            <a:endParaRPr lang="zh-CN" altLang="en-US"/>
          </a:p>
        </p:txBody>
      </p:sp>
      <p:sp>
        <p:nvSpPr>
          <p:cNvPr id="3" name="文本框 2">
            <a:extLst>
              <a:ext uri="{FF2B5EF4-FFF2-40B4-BE49-F238E27FC236}">
                <a16:creationId xmlns:a16="http://schemas.microsoft.com/office/drawing/2014/main" id="{CE7BA730-78B9-4667-7AD4-D52C36499C1E}"/>
              </a:ext>
            </a:extLst>
          </p:cNvPr>
          <p:cNvSpPr txBox="1"/>
          <p:nvPr/>
        </p:nvSpPr>
        <p:spPr>
          <a:xfrm>
            <a:off x="371475" y="695325"/>
            <a:ext cx="9486900" cy="400110"/>
          </a:xfrm>
          <a:prstGeom prst="rect">
            <a:avLst/>
          </a:prstGeom>
          <a:noFill/>
        </p:spPr>
        <p:txBody>
          <a:bodyPr wrap="square" rtlCol="0">
            <a:spAutoFit/>
          </a:bodyPr>
          <a:lstStyle/>
          <a:p>
            <a:r>
              <a:rPr lang="zh-CN" altLang="en-US" sz="2000" b="1" dirty="0">
                <a:latin typeface="+mj-lt"/>
              </a:rPr>
              <a:t>调整 （引入）</a:t>
            </a:r>
            <a:endParaRPr lang="en-US" altLang="zh-CN" sz="2000" b="1" dirty="0">
              <a:latin typeface="+mj-lt"/>
            </a:endParaRPr>
          </a:p>
        </p:txBody>
      </p:sp>
      <p:sp>
        <p:nvSpPr>
          <p:cNvPr id="2" name="文本框 1">
            <a:extLst>
              <a:ext uri="{FF2B5EF4-FFF2-40B4-BE49-F238E27FC236}">
                <a16:creationId xmlns:a16="http://schemas.microsoft.com/office/drawing/2014/main" id="{0EA714C6-F52E-6DD5-6C10-36010AB45608}"/>
              </a:ext>
            </a:extLst>
          </p:cNvPr>
          <p:cNvSpPr txBox="1"/>
          <p:nvPr/>
        </p:nvSpPr>
        <p:spPr>
          <a:xfrm>
            <a:off x="371475" y="1285875"/>
            <a:ext cx="9925050" cy="1754326"/>
          </a:xfrm>
          <a:prstGeom prst="rect">
            <a:avLst/>
          </a:prstGeom>
          <a:noFill/>
        </p:spPr>
        <p:txBody>
          <a:bodyPr wrap="square" rtlCol="0">
            <a:spAutoFit/>
          </a:bodyPr>
          <a:lstStyle/>
          <a:p>
            <a:r>
              <a:rPr lang="zh-CN" altLang="en-US" dirty="0"/>
              <a:t>调整法不能说是个算法，只能说其是贪心的一种证明方法，调整法就像「试错验证」：如果无论如何调整当前方案都无法变得更好，那它就是最优解。</a:t>
            </a:r>
            <a:endParaRPr lang="en-US" altLang="zh-CN" dirty="0"/>
          </a:p>
          <a:p>
            <a:endParaRPr lang="en-US" altLang="zh-CN" dirty="0"/>
          </a:p>
          <a:p>
            <a:r>
              <a:rPr lang="zh-CN" altLang="en-US" dirty="0"/>
              <a:t>调整法也可以是所有情况都可通过使其不劣的操作变为最优解。</a:t>
            </a:r>
            <a:endParaRPr lang="en-US" altLang="zh-CN" dirty="0"/>
          </a:p>
          <a:p>
            <a:endParaRPr lang="en-US" altLang="zh-CN" dirty="0"/>
          </a:p>
          <a:p>
            <a:r>
              <a:rPr lang="zh-CN" altLang="en-US" dirty="0"/>
              <a:t>下面我们来看几道题。</a:t>
            </a:r>
            <a:endParaRPr lang="en-US" altLang="zh-CN" dirty="0"/>
          </a:p>
        </p:txBody>
      </p:sp>
    </p:spTree>
    <p:extLst>
      <p:ext uri="{BB962C8B-B14F-4D97-AF65-F5344CB8AC3E}">
        <p14:creationId xmlns:p14="http://schemas.microsoft.com/office/powerpoint/2010/main" val="27974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A4CCB-09B7-23F7-EF9C-4CE69A6401C9}"/>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DE40D5AF-5E2C-C27A-45B7-325A4AB6CFDD}"/>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26EED2B7-DE62-102A-0F41-FBEE92826DBF}"/>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18</a:t>
            </a:fld>
            <a:endParaRPr lang="zh-CN" altLang="en-US"/>
          </a:p>
        </p:txBody>
      </p:sp>
      <p:sp>
        <p:nvSpPr>
          <p:cNvPr id="3" name="文本框 2">
            <a:extLst>
              <a:ext uri="{FF2B5EF4-FFF2-40B4-BE49-F238E27FC236}">
                <a16:creationId xmlns:a16="http://schemas.microsoft.com/office/drawing/2014/main" id="{4D4CC2FE-85AD-306E-65F9-4EFF2AE5E7A8}"/>
              </a:ext>
            </a:extLst>
          </p:cNvPr>
          <p:cNvSpPr txBox="1"/>
          <p:nvPr/>
        </p:nvSpPr>
        <p:spPr>
          <a:xfrm>
            <a:off x="409575" y="933450"/>
            <a:ext cx="9486900" cy="461665"/>
          </a:xfrm>
          <a:prstGeom prst="rect">
            <a:avLst/>
          </a:prstGeom>
          <a:noFill/>
        </p:spPr>
        <p:txBody>
          <a:bodyPr wrap="square" rtlCol="0">
            <a:spAutoFit/>
          </a:bodyPr>
          <a:lstStyle/>
          <a:p>
            <a:pPr algn="l"/>
            <a:r>
              <a:rPr lang="en-US" altLang="zh-CN" sz="2400" b="1" i="0" dirty="0">
                <a:effectLst/>
                <a:latin typeface="-apple-system"/>
              </a:rPr>
              <a:t>[AGC032E] Modulo Pairing</a:t>
            </a:r>
          </a:p>
        </p:txBody>
      </p:sp>
      <p:pic>
        <p:nvPicPr>
          <p:cNvPr id="4" name="图片 3" descr="文本, 信件">
            <a:extLst>
              <a:ext uri="{FF2B5EF4-FFF2-40B4-BE49-F238E27FC236}">
                <a16:creationId xmlns:a16="http://schemas.microsoft.com/office/drawing/2014/main" id="{BD752AF7-0283-F8BD-2C0D-48C7839DF9D7}"/>
              </a:ext>
            </a:extLst>
          </p:cNvPr>
          <p:cNvPicPr>
            <a:picLocks noChangeAspect="1"/>
          </p:cNvPicPr>
          <p:nvPr/>
        </p:nvPicPr>
        <p:blipFill>
          <a:blip r:embed="rId3"/>
          <a:stretch>
            <a:fillRect/>
          </a:stretch>
        </p:blipFill>
        <p:spPr>
          <a:xfrm>
            <a:off x="409575" y="1657103"/>
            <a:ext cx="9480790" cy="2924422"/>
          </a:xfrm>
          <a:prstGeom prst="rect">
            <a:avLst/>
          </a:prstGeom>
        </p:spPr>
      </p:pic>
    </p:spTree>
    <p:extLst>
      <p:ext uri="{BB962C8B-B14F-4D97-AF65-F5344CB8AC3E}">
        <p14:creationId xmlns:p14="http://schemas.microsoft.com/office/powerpoint/2010/main" val="1721546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5518-D91C-80DA-CC03-42D8E4DE47E3}"/>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23C09BCC-5B58-ECEC-4A2B-3B73A5D596C4}"/>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10A78063-9E52-BD21-B897-9580DA257818}"/>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19</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315D320-2604-65EF-20C7-F32FDF9BF77D}"/>
                  </a:ext>
                </a:extLst>
              </p:cNvPr>
              <p:cNvSpPr txBox="1"/>
              <p:nvPr/>
            </p:nvSpPr>
            <p:spPr>
              <a:xfrm>
                <a:off x="390525" y="1085850"/>
                <a:ext cx="10191750" cy="5142690"/>
              </a:xfrm>
              <a:prstGeom prst="rect">
                <a:avLst/>
              </a:prstGeom>
              <a:noFill/>
            </p:spPr>
            <p:txBody>
              <a:bodyPr wrap="square" rtlCol="0">
                <a:spAutoFit/>
              </a:bodyPr>
              <a:lstStyle/>
              <a:p>
                <a:r>
                  <a:rPr lang="zh-CN" altLang="en-US" dirty="0"/>
                  <a:t>先排序。最大值最小，考虑二分答案 </a:t>
                </a:r>
                <a14:m>
                  <m:oMath xmlns:m="http://schemas.openxmlformats.org/officeDocument/2006/math">
                    <m:r>
                      <a:rPr lang="en-US" altLang="zh-CN" b="0" i="1" smtClean="0">
                        <a:latin typeface="Cambria Math" panose="02040503050406030204" pitchFamily="18" charset="0"/>
                      </a:rPr>
                      <m:t>𝑥</m:t>
                    </m:r>
                  </m:oMath>
                </a14:m>
                <a:r>
                  <a:rPr lang="zh-CN" altLang="en-US" dirty="0"/>
                  <a:t>。</a:t>
                </a:r>
                <a:endParaRPr lang="en-US" altLang="zh-CN" dirty="0"/>
              </a:p>
              <a:p>
                <a:endParaRPr lang="en-US" altLang="zh-CN" dirty="0"/>
              </a:p>
              <a:p>
                <a:r>
                  <a:rPr lang="zh-CN" altLang="en-US" dirty="0"/>
                  <a:t>将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与所有满足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a:t> </a:t>
                </a:r>
                <a:r>
                  <a:rPr lang="zh-CN" altLang="en-US" dirty="0"/>
                  <a:t>的 </a:t>
                </a:r>
                <a14:m>
                  <m:oMath xmlns:m="http://schemas.openxmlformats.org/officeDocument/2006/math">
                    <m:r>
                      <a:rPr lang="en-US" altLang="zh-CN" b="0" i="1" smtClean="0">
                        <a:latin typeface="Cambria Math" panose="02040503050406030204" pitchFamily="18" charset="0"/>
                      </a:rPr>
                      <m:t>𝑗</m:t>
                    </m:r>
                  </m:oMath>
                </a14:m>
                <a:r>
                  <a:rPr lang="en-US" altLang="zh-CN" dirty="0"/>
                  <a:t> </a:t>
                </a:r>
                <a:r>
                  <a:rPr lang="zh-CN" altLang="en-US" dirty="0"/>
                  <a:t>连一条边，跑最大匹配即可，时间复杂度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这个算法没有前途，考虑寻找结论。</a:t>
                </a:r>
                <a:endParaRPr lang="en-US" altLang="zh-CN" dirty="0"/>
              </a:p>
              <a:p>
                <a:endParaRPr lang="en-US" altLang="zh-CN" dirty="0"/>
              </a:p>
              <a:p>
                <a:r>
                  <a:rPr lang="zh-CN" altLang="en-US" dirty="0"/>
                  <a:t>对于每一对匹配的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en-US" altLang="zh-CN" dirty="0"/>
                  <a:t> </a:t>
                </a:r>
                <a:r>
                  <a:rPr lang="zh-CN" altLang="en-US" dirty="0"/>
                  <a:t>，把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r>
                  <a:rPr lang="zh-CN" altLang="en-US" dirty="0"/>
                  <a:t>用一条线连接起来。</a:t>
                </a:r>
                <a:endParaRPr lang="en-US" altLang="zh-CN" dirty="0"/>
              </a:p>
              <a:p>
                <a:endParaRPr lang="en-US" altLang="zh-CN" dirty="0"/>
              </a:p>
              <a:p>
                <a:r>
                  <a:rPr lang="zh-CN" altLang="en-US" dirty="0"/>
                  <a:t>如果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en-US" altLang="zh-CN" b="0" i="1" smtClean="0">
                        <a:latin typeface="Cambria Math" panose="02040503050406030204" pitchFamily="18" charset="0"/>
                      </a:rPr>
                      <m:t> </m:t>
                    </m:r>
                  </m:oMath>
                </a14:m>
                <a:r>
                  <a:rPr lang="zh-CN" altLang="en-US" dirty="0"/>
                  <a:t>用蓝色的边，反之使用红色的边。</a:t>
                </a:r>
                <a:endParaRPr lang="en-US" altLang="zh-CN" dirty="0"/>
              </a:p>
              <a:p>
                <a:endParaRPr lang="en-US" altLang="zh-CN" dirty="0"/>
              </a:p>
              <a:p>
                <a:r>
                  <a:rPr lang="zh-CN" altLang="en-US" dirty="0"/>
                  <a:t>我们可以证明，存在一种最优情况使得</a:t>
                </a:r>
                <a:endParaRPr lang="en-US" altLang="zh-CN" dirty="0"/>
              </a:p>
              <a:p>
                <a:pPr marL="342900" indent="-342900">
                  <a:buAutoNum type="arabicPeriod"/>
                </a:pPr>
                <a:r>
                  <a:rPr lang="zh-CN" altLang="en-US" dirty="0"/>
                  <a:t>存在一</a:t>
                </a:r>
                <a:r>
                  <a:rPr lang="zh-CN" altLang="en-US" b="1" dirty="0"/>
                  <a:t>分割点</a:t>
                </a:r>
                <a:r>
                  <a:rPr lang="zh-CN" altLang="en-US" dirty="0"/>
                  <a:t>，使得其左右两边无匹配，也就是无线穿过</a:t>
                </a:r>
                <a:r>
                  <a:rPr lang="zh-CN" altLang="en-US" b="1" dirty="0"/>
                  <a:t>分割点</a:t>
                </a:r>
                <a:r>
                  <a:rPr lang="zh-CN" altLang="en-US" dirty="0"/>
                  <a:t>。</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左边，最小的数与最大的数匹配，次大的数与次小的数匹配。</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右边同上。</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左边的线都是蓝色，右边的是红色。</a:t>
                </a:r>
                <a:endParaRPr lang="en-US" altLang="zh-CN" dirty="0"/>
              </a:p>
            </p:txBody>
          </p:sp>
        </mc:Choice>
        <mc:Fallback xmlns="">
          <p:sp>
            <p:nvSpPr>
              <p:cNvPr id="3" name="文本框 2">
                <a:extLst>
                  <a:ext uri="{FF2B5EF4-FFF2-40B4-BE49-F238E27FC236}">
                    <a16:creationId xmlns:a16="http://schemas.microsoft.com/office/drawing/2014/main" id="{5315D320-2604-65EF-20C7-F32FDF9BF77D}"/>
                  </a:ext>
                </a:extLst>
              </p:cNvPr>
              <p:cNvSpPr txBox="1">
                <a:spLocks noRot="1" noChangeAspect="1" noMove="1" noResize="1" noEditPoints="1" noAdjustHandles="1" noChangeArrowheads="1" noChangeShapeType="1" noTextEdit="1"/>
              </p:cNvSpPr>
              <p:nvPr/>
            </p:nvSpPr>
            <p:spPr>
              <a:xfrm>
                <a:off x="390525" y="1085850"/>
                <a:ext cx="10191750" cy="5142690"/>
              </a:xfrm>
              <a:prstGeom prst="rect">
                <a:avLst/>
              </a:prstGeom>
              <a:blipFill>
                <a:blip r:embed="rId3"/>
                <a:stretch>
                  <a:fillRect l="-478" t="-948" b="-948"/>
                </a:stretch>
              </a:blipFill>
            </p:spPr>
            <p:txBody>
              <a:bodyPr/>
              <a:lstStyle/>
              <a:p>
                <a:r>
                  <a:rPr lang="zh-CN" altLang="en-US">
                    <a:noFill/>
                  </a:rPr>
                  <a:t> </a:t>
                </a:r>
              </a:p>
            </p:txBody>
          </p:sp>
        </mc:Fallback>
      </mc:AlternateContent>
      <p:pic>
        <p:nvPicPr>
          <p:cNvPr id="4" name="图片 3" descr="图标">
            <a:extLst>
              <a:ext uri="{FF2B5EF4-FFF2-40B4-BE49-F238E27FC236}">
                <a16:creationId xmlns:a16="http://schemas.microsoft.com/office/drawing/2014/main" id="{F327A537-0635-C8D5-4E1B-4383907A8275}"/>
              </a:ext>
            </a:extLst>
          </p:cNvPr>
          <p:cNvPicPr>
            <a:picLocks noChangeAspect="1"/>
          </p:cNvPicPr>
          <p:nvPr/>
        </p:nvPicPr>
        <p:blipFill>
          <a:blip r:embed="rId4"/>
          <a:stretch>
            <a:fillRect/>
          </a:stretch>
        </p:blipFill>
        <p:spPr>
          <a:xfrm>
            <a:off x="6056502" y="2447755"/>
            <a:ext cx="6135498" cy="1486239"/>
          </a:xfrm>
          <a:prstGeom prst="rect">
            <a:avLst/>
          </a:prstGeom>
        </p:spPr>
      </p:pic>
    </p:spTree>
    <p:extLst>
      <p:ext uri="{BB962C8B-B14F-4D97-AF65-F5344CB8AC3E}">
        <p14:creationId xmlns:p14="http://schemas.microsoft.com/office/powerpoint/2010/main" val="268824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rtlCol="0"/>
          <a:lstStyle/>
          <a:p>
            <a:pPr rtl="0"/>
            <a:r>
              <a:rPr lang="zh-CN" altLang="en-US"/>
              <a:t>贪心</a:t>
            </a:r>
            <a:endParaRPr lang="zh-CN" altLang="en-US" dirty="0"/>
          </a:p>
        </p:txBody>
      </p:sp>
      <p:sp>
        <p:nvSpPr>
          <p:cNvPr id="4" name="灯片编号占位符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n-ZA" altLang="zh-CN" smtClean="0"/>
              <a:pPr/>
              <a:t>2</a:t>
            </a:fld>
            <a:endParaRPr lang="zh-CN" altLang="en-ZA" dirty="0"/>
          </a:p>
        </p:txBody>
      </p:sp>
      <p:sp>
        <p:nvSpPr>
          <p:cNvPr id="8" name="标题 7">
            <a:extLst>
              <a:ext uri="{FF2B5EF4-FFF2-40B4-BE49-F238E27FC236}">
                <a16:creationId xmlns:a16="http://schemas.microsoft.com/office/drawing/2014/main" id="{A3162904-4036-7A56-D936-B1DB40900449}"/>
              </a:ext>
            </a:extLst>
          </p:cNvPr>
          <p:cNvSpPr>
            <a:spLocks noGrp="1"/>
          </p:cNvSpPr>
          <p:nvPr>
            <p:ph type="title"/>
          </p:nvPr>
        </p:nvSpPr>
        <p:spPr>
          <a:xfrm>
            <a:off x="1333499" y="296545"/>
            <a:ext cx="3171825" cy="589280"/>
          </a:xfrm>
        </p:spPr>
        <p:txBody>
          <a:bodyPr/>
          <a:lstStyle/>
          <a:p>
            <a:r>
              <a:rPr lang="zh-CN" altLang="en-US" b="1" dirty="0"/>
              <a:t>引入</a:t>
            </a:r>
          </a:p>
        </p:txBody>
      </p:sp>
      <p:sp>
        <p:nvSpPr>
          <p:cNvPr id="12" name="文本框 11">
            <a:extLst>
              <a:ext uri="{FF2B5EF4-FFF2-40B4-BE49-F238E27FC236}">
                <a16:creationId xmlns:a16="http://schemas.microsoft.com/office/drawing/2014/main" id="{AF080130-3640-FBC1-42AF-7A07F20E63B7}"/>
              </a:ext>
            </a:extLst>
          </p:cNvPr>
          <p:cNvSpPr txBox="1"/>
          <p:nvPr/>
        </p:nvSpPr>
        <p:spPr>
          <a:xfrm>
            <a:off x="1333500" y="1860550"/>
            <a:ext cx="10172700" cy="3046988"/>
          </a:xfrm>
          <a:prstGeom prst="rect">
            <a:avLst/>
          </a:prstGeom>
          <a:noFill/>
        </p:spPr>
        <p:txBody>
          <a:bodyPr wrap="square" rtlCol="0">
            <a:spAutoFit/>
          </a:bodyPr>
          <a:lstStyle/>
          <a:p>
            <a:pPr algn="l">
              <a:buNone/>
            </a:pPr>
            <a:r>
              <a:rPr lang="zh-CN" altLang="en-US" sz="2400" b="0" i="0" dirty="0">
                <a:effectLst/>
                <a:latin typeface="Fira Sans" panose="020F0502020204030204" pitchFamily="34" charset="0"/>
              </a:rPr>
              <a:t>贪心算法（英语：</a:t>
            </a:r>
            <a:r>
              <a:rPr lang="en-US" altLang="zh-CN" sz="2400" b="0" i="0" dirty="0">
                <a:effectLst/>
                <a:latin typeface="Fira Sans" panose="020F0502020204030204" pitchFamily="34" charset="0"/>
              </a:rPr>
              <a:t>greedy algorithm</a:t>
            </a:r>
            <a:r>
              <a:rPr lang="zh-CN" altLang="en-US" sz="2400" b="0" i="0" dirty="0">
                <a:effectLst/>
                <a:latin typeface="Fira Sans" panose="020F0502020204030204" pitchFamily="34" charset="0"/>
              </a:rPr>
              <a:t>），是用计算机来模拟一个「贪心」的人做出决策的过程。这个人十分贪婪，每一步行动总是按某种指标选取最优的操作。而且他目光短浅，总是只看眼前，并不考虑以后可能造成的影响。</a:t>
            </a:r>
            <a:endParaRPr lang="en-US" altLang="zh-CN" sz="2400" b="0" i="0" dirty="0">
              <a:effectLst/>
              <a:latin typeface="Fira Sans" panose="020F0502020204030204" pitchFamily="34" charset="0"/>
            </a:endParaRPr>
          </a:p>
          <a:p>
            <a:pPr algn="l">
              <a:buNone/>
            </a:pPr>
            <a:endParaRPr lang="en-US" altLang="zh-CN" sz="2400" dirty="0">
              <a:latin typeface="Fira Sans" panose="020F0502020204030204" pitchFamily="34" charset="0"/>
            </a:endParaRPr>
          </a:p>
          <a:p>
            <a:pPr algn="l">
              <a:buNone/>
            </a:pPr>
            <a:endParaRPr lang="zh-CN" altLang="en-US" sz="2400" b="0" i="0" dirty="0">
              <a:effectLst/>
              <a:latin typeface="Fira Sans" panose="020F0502020204030204" pitchFamily="34" charset="0"/>
            </a:endParaRPr>
          </a:p>
          <a:p>
            <a:pPr algn="l"/>
            <a:r>
              <a:rPr lang="zh-CN" altLang="en-US" sz="2400" b="0" i="0" dirty="0">
                <a:effectLst/>
                <a:latin typeface="Fira Sans" panose="020F0502020204030204" pitchFamily="34" charset="0"/>
              </a:rPr>
              <a:t>可想而知，并不是所有的时候贪心法都能获得</a:t>
            </a:r>
            <a:r>
              <a:rPr lang="zh-CN" altLang="en-US" sz="2400" b="1" i="0" dirty="0">
                <a:effectLst/>
                <a:latin typeface="Fira Sans" panose="020F0502020204030204" pitchFamily="34" charset="0"/>
              </a:rPr>
              <a:t>最优解</a:t>
            </a:r>
            <a:r>
              <a:rPr lang="zh-CN" altLang="en-US" sz="2400" b="0" i="0" dirty="0">
                <a:effectLst/>
                <a:latin typeface="Fira Sans" panose="020F0502020204030204" pitchFamily="34" charset="0"/>
              </a:rPr>
              <a:t>，所以一般使用贪心法的时候，都要确保自己能证明其</a:t>
            </a:r>
            <a:r>
              <a:rPr lang="zh-CN" altLang="en-US" sz="2400" b="1" i="0" dirty="0">
                <a:effectLst/>
                <a:latin typeface="Fira Sans" panose="020F0502020204030204" pitchFamily="34" charset="0"/>
              </a:rPr>
              <a:t>正确性</a:t>
            </a:r>
            <a:r>
              <a:rPr lang="zh-CN" altLang="en-US" sz="2400" b="0" i="0" dirty="0">
                <a:effectLst/>
                <a:latin typeface="Fira Sans" panose="020F0502020204030204" pitchFamily="34" charset="0"/>
              </a:rPr>
              <a:t>。</a:t>
            </a:r>
          </a:p>
        </p:txBody>
      </p:sp>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49D3-F2B1-C6CC-902B-2078707B162C}"/>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2DC52051-DFB3-690A-0EAE-61A64CA0C27D}"/>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606B18A1-25C1-AA9F-B077-11E0A52B4A59}"/>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20</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4641AC1-3F3E-8732-C06A-AE3459617609}"/>
                  </a:ext>
                </a:extLst>
              </p:cNvPr>
              <p:cNvSpPr txBox="1"/>
              <p:nvPr/>
            </p:nvSpPr>
            <p:spPr>
              <a:xfrm>
                <a:off x="390525" y="1085850"/>
                <a:ext cx="9486900" cy="1477328"/>
              </a:xfrm>
              <a:prstGeom prst="rect">
                <a:avLst/>
              </a:prstGeom>
              <a:noFill/>
            </p:spPr>
            <p:txBody>
              <a:bodyPr wrap="square" rtlCol="0">
                <a:spAutoFit/>
              </a:bodyPr>
              <a:lstStyle/>
              <a:p>
                <a:r>
                  <a:rPr lang="zh-CN" altLang="en-US" dirty="0"/>
                  <a:t>怎么证明其是对的呢？可以使用调整法。</a:t>
                </a:r>
                <a:endParaRPr lang="en-US" altLang="zh-CN" dirty="0"/>
              </a:p>
              <a:p>
                <a:endParaRPr lang="en-US" altLang="zh-CN" dirty="0"/>
              </a:p>
              <a:p>
                <a:r>
                  <a:rPr lang="zh-CN" altLang="en-US" dirty="0"/>
                  <a:t>考虑两个数对，如果它们同色不包含，异色不相离，它们一定可以调整成不劣的情况。</a:t>
                </a:r>
                <a:endParaRPr lang="en-US" altLang="zh-CN" dirty="0"/>
              </a:p>
              <a:p>
                <a:endParaRPr lang="en-US" altLang="zh-CN" dirty="0"/>
              </a:p>
              <a:p>
                <a:r>
                  <a:rPr lang="zh-CN" altLang="en-US" dirty="0"/>
                  <a:t>编号 </a:t>
                </a:r>
                <a14:m>
                  <m:oMath xmlns:m="http://schemas.openxmlformats.org/officeDocument/2006/math">
                    <m:r>
                      <a:rPr lang="en-US" altLang="zh-CN" b="0" i="1" smtClean="0">
                        <a:latin typeface="Cambria Math" panose="02040503050406030204" pitchFamily="18" charset="0"/>
                      </a:rPr>
                      <m:t>1,2,3,4</m:t>
                    </m:r>
                  </m:oMath>
                </a14:m>
                <a:r>
                  <a:rPr lang="zh-CN" altLang="en-US" dirty="0"/>
                  <a:t>，有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oMath>
                </a14:m>
                <a:r>
                  <a:rPr lang="zh-CN" altLang="en-US" dirty="0"/>
                  <a:t>。</a:t>
                </a:r>
                <a:endParaRPr lang="en-US" altLang="zh-CN" dirty="0"/>
              </a:p>
            </p:txBody>
          </p:sp>
        </mc:Choice>
        <mc:Fallback xmlns="">
          <p:sp>
            <p:nvSpPr>
              <p:cNvPr id="3" name="文本框 2">
                <a:extLst>
                  <a:ext uri="{FF2B5EF4-FFF2-40B4-BE49-F238E27FC236}">
                    <a16:creationId xmlns:a16="http://schemas.microsoft.com/office/drawing/2014/main" id="{94641AC1-3F3E-8732-C06A-AE3459617609}"/>
                  </a:ext>
                </a:extLst>
              </p:cNvPr>
              <p:cNvSpPr txBox="1">
                <a:spLocks noRot="1" noChangeAspect="1" noMove="1" noResize="1" noEditPoints="1" noAdjustHandles="1" noChangeArrowheads="1" noChangeShapeType="1" noTextEdit="1"/>
              </p:cNvSpPr>
              <p:nvPr/>
            </p:nvSpPr>
            <p:spPr>
              <a:xfrm>
                <a:off x="390525" y="1085850"/>
                <a:ext cx="9486900" cy="1477328"/>
              </a:xfrm>
              <a:prstGeom prst="rect">
                <a:avLst/>
              </a:prstGeom>
              <a:blipFill>
                <a:blip r:embed="rId3"/>
                <a:stretch>
                  <a:fillRect l="-514" t="-3306"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4315A1F-FF4D-7086-1C76-EDE1DDC8C609}"/>
                  </a:ext>
                </a:extLst>
              </p:cNvPr>
              <p:cNvSpPr txBox="1"/>
              <p:nvPr/>
            </p:nvSpPr>
            <p:spPr>
              <a:xfrm>
                <a:off x="390526" y="2505670"/>
                <a:ext cx="4543426" cy="1200329"/>
              </a:xfrm>
              <a:prstGeom prst="rect">
                <a:avLst/>
              </a:prstGeom>
              <a:noFill/>
            </p:spPr>
            <p:txBody>
              <a:bodyPr wrap="square" rtlCol="0">
                <a:spAutoFit/>
              </a:bodyPr>
              <a:lstStyle/>
              <a:p>
                <a:r>
                  <a:rPr lang="zh-CN" altLang="en-US" b="1" dirty="0"/>
                  <a:t>情况一：</a:t>
                </a:r>
                <a:endParaRPr lang="en-US" altLang="zh-CN" b="1" dirty="0"/>
              </a:p>
              <a:p>
                <a:endParaRPr lang="en-US" altLang="zh-CN" b="1"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zh-CN" altLang="en-US" i="1">
                        <a:latin typeface="Cambria Math" panose="02040503050406030204" pitchFamily="18" charset="0"/>
                      </a:rPr>
                      <m:t>，</m:t>
                    </m:r>
                  </m:oMath>
                </a14:m>
                <a:r>
                  <a:rPr lang="zh-CN" altLang="en-US" dirty="0"/>
                  <a:t>所以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4</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𝑀</m:t>
                    </m:r>
                  </m:oMath>
                </a14:m>
                <a:r>
                  <a:rPr lang="en-US" altLang="zh-CN" dirty="0"/>
                  <a:t> </a:t>
                </a:r>
                <a:r>
                  <a:rPr lang="zh-CN" altLang="en-US" dirty="0"/>
                  <a:t>。</a:t>
                </a:r>
                <a:endParaRPr lang="en-US" altLang="zh-CN" dirty="0"/>
              </a:p>
            </p:txBody>
          </p:sp>
        </mc:Choice>
        <mc:Fallback xmlns="">
          <p:sp>
            <p:nvSpPr>
              <p:cNvPr id="2" name="文本框 1">
                <a:extLst>
                  <a:ext uri="{FF2B5EF4-FFF2-40B4-BE49-F238E27FC236}">
                    <a16:creationId xmlns:a16="http://schemas.microsoft.com/office/drawing/2014/main" id="{84315A1F-FF4D-7086-1C76-EDE1DDC8C609}"/>
                  </a:ext>
                </a:extLst>
              </p:cNvPr>
              <p:cNvSpPr txBox="1">
                <a:spLocks noRot="1" noChangeAspect="1" noMove="1" noResize="1" noEditPoints="1" noAdjustHandles="1" noChangeArrowheads="1" noChangeShapeType="1" noTextEdit="1"/>
              </p:cNvSpPr>
              <p:nvPr/>
            </p:nvSpPr>
            <p:spPr>
              <a:xfrm>
                <a:off x="390526" y="2505670"/>
                <a:ext cx="4543426" cy="1200329"/>
              </a:xfrm>
              <a:prstGeom prst="rect">
                <a:avLst/>
              </a:prstGeom>
              <a:blipFill>
                <a:blip r:embed="rId4"/>
                <a:stretch>
                  <a:fillRect l="-1074" t="-4061" b="-5584"/>
                </a:stretch>
              </a:blipFill>
            </p:spPr>
            <p:txBody>
              <a:bodyPr/>
              <a:lstStyle/>
              <a:p>
                <a:r>
                  <a:rPr lang="zh-CN" altLang="en-US">
                    <a:noFill/>
                  </a:rPr>
                  <a:t> </a:t>
                </a:r>
              </a:p>
            </p:txBody>
          </p:sp>
        </mc:Fallback>
      </mc:AlternateContent>
      <p:pic>
        <p:nvPicPr>
          <p:cNvPr id="5" name="图片 4" descr="卡通人物&#10;&#10;AI 生成的内容可能不正确。">
            <a:extLst>
              <a:ext uri="{FF2B5EF4-FFF2-40B4-BE49-F238E27FC236}">
                <a16:creationId xmlns:a16="http://schemas.microsoft.com/office/drawing/2014/main" id="{AD84F53B-4769-D3E7-5087-55269CFE9B7F}"/>
              </a:ext>
            </a:extLst>
          </p:cNvPr>
          <p:cNvPicPr>
            <a:picLocks noChangeAspect="1"/>
          </p:cNvPicPr>
          <p:nvPr/>
        </p:nvPicPr>
        <p:blipFill>
          <a:blip r:embed="rId5"/>
          <a:stretch>
            <a:fillRect/>
          </a:stretch>
        </p:blipFill>
        <p:spPr>
          <a:xfrm>
            <a:off x="1376227" y="2504480"/>
            <a:ext cx="2167072" cy="54919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45A7668-D132-9D75-0384-6A87DC533648}"/>
                  </a:ext>
                </a:extLst>
              </p:cNvPr>
              <p:cNvSpPr txBox="1"/>
              <p:nvPr/>
            </p:nvSpPr>
            <p:spPr>
              <a:xfrm>
                <a:off x="6343650" y="2505670"/>
                <a:ext cx="4543426" cy="1200329"/>
              </a:xfrm>
              <a:prstGeom prst="rect">
                <a:avLst/>
              </a:prstGeom>
              <a:noFill/>
            </p:spPr>
            <p:txBody>
              <a:bodyPr wrap="square" rtlCol="0">
                <a:spAutoFit/>
              </a:bodyPr>
              <a:lstStyle/>
              <a:p>
                <a:r>
                  <a:rPr lang="zh-CN" altLang="en-US" b="1" dirty="0"/>
                  <a:t>情况二：</a:t>
                </a:r>
                <a:endParaRPr lang="en-US" altLang="zh-CN" b="1" dirty="0"/>
              </a:p>
              <a:p>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，所以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𝑀</m:t>
                    </m:r>
                  </m:oMath>
                </a14:m>
                <a:r>
                  <a:rPr lang="zh-CN" altLang="en-US" dirty="0"/>
                  <a:t>。</a:t>
                </a:r>
              </a:p>
            </p:txBody>
          </p:sp>
        </mc:Choice>
        <mc:Fallback xmlns="">
          <p:sp>
            <p:nvSpPr>
              <p:cNvPr id="6" name="文本框 5">
                <a:extLst>
                  <a:ext uri="{FF2B5EF4-FFF2-40B4-BE49-F238E27FC236}">
                    <a16:creationId xmlns:a16="http://schemas.microsoft.com/office/drawing/2014/main" id="{E45A7668-D132-9D75-0384-6A87DC533648}"/>
                  </a:ext>
                </a:extLst>
              </p:cNvPr>
              <p:cNvSpPr txBox="1">
                <a:spLocks noRot="1" noChangeAspect="1" noMove="1" noResize="1" noEditPoints="1" noAdjustHandles="1" noChangeArrowheads="1" noChangeShapeType="1" noTextEdit="1"/>
              </p:cNvSpPr>
              <p:nvPr/>
            </p:nvSpPr>
            <p:spPr>
              <a:xfrm>
                <a:off x="6343650" y="2505670"/>
                <a:ext cx="4543426" cy="1200329"/>
              </a:xfrm>
              <a:prstGeom prst="rect">
                <a:avLst/>
              </a:prstGeom>
              <a:blipFill>
                <a:blip r:embed="rId6"/>
                <a:stretch>
                  <a:fillRect l="-1208" t="-4061" b="-5584"/>
                </a:stretch>
              </a:blipFill>
            </p:spPr>
            <p:txBody>
              <a:bodyPr/>
              <a:lstStyle/>
              <a:p>
                <a:r>
                  <a:rPr lang="zh-CN" altLang="en-US">
                    <a:noFill/>
                  </a:rPr>
                  <a:t> </a:t>
                </a:r>
              </a:p>
            </p:txBody>
          </p:sp>
        </mc:Fallback>
      </mc:AlternateContent>
      <p:pic>
        <p:nvPicPr>
          <p:cNvPr id="8" name="图片 7" descr="形状, 箭头&#10;&#10;AI 生成的内容可能不正确。">
            <a:extLst>
              <a:ext uri="{FF2B5EF4-FFF2-40B4-BE49-F238E27FC236}">
                <a16:creationId xmlns:a16="http://schemas.microsoft.com/office/drawing/2014/main" id="{338BC98A-B963-FCE4-D597-719B9F2DC441}"/>
              </a:ext>
            </a:extLst>
          </p:cNvPr>
          <p:cNvPicPr>
            <a:picLocks noChangeAspect="1"/>
          </p:cNvPicPr>
          <p:nvPr/>
        </p:nvPicPr>
        <p:blipFill>
          <a:blip r:embed="rId7"/>
          <a:stretch>
            <a:fillRect/>
          </a:stretch>
        </p:blipFill>
        <p:spPr>
          <a:xfrm>
            <a:off x="7258050" y="2504480"/>
            <a:ext cx="2162377" cy="548000"/>
          </a:xfrm>
          <a:prstGeom prst="rect">
            <a:avLst/>
          </a:prstGeom>
        </p:spPr>
      </p:pic>
      <p:sp>
        <p:nvSpPr>
          <p:cNvPr id="9" name="文本框 8">
            <a:extLst>
              <a:ext uri="{FF2B5EF4-FFF2-40B4-BE49-F238E27FC236}">
                <a16:creationId xmlns:a16="http://schemas.microsoft.com/office/drawing/2014/main" id="{3F2704F8-7EF2-67A8-6F92-9A158F8F3E81}"/>
              </a:ext>
            </a:extLst>
          </p:cNvPr>
          <p:cNvSpPr txBox="1"/>
          <p:nvPr/>
        </p:nvSpPr>
        <p:spPr>
          <a:xfrm>
            <a:off x="461823" y="4431010"/>
            <a:ext cx="9486899" cy="369332"/>
          </a:xfrm>
          <a:prstGeom prst="rect">
            <a:avLst/>
          </a:prstGeom>
          <a:noFill/>
        </p:spPr>
        <p:txBody>
          <a:bodyPr wrap="square" rtlCol="0">
            <a:spAutoFit/>
          </a:bodyPr>
          <a:lstStyle/>
          <a:p>
            <a:r>
              <a:rPr lang="zh-CN" altLang="en-US" dirty="0"/>
              <a:t>除此之外还有五种情况。       构造差不多。 </a:t>
            </a:r>
          </a:p>
        </p:txBody>
      </p:sp>
      <p:pic>
        <p:nvPicPr>
          <p:cNvPr id="11" name="图片 10" descr="卡通人物">
            <a:extLst>
              <a:ext uri="{FF2B5EF4-FFF2-40B4-BE49-F238E27FC236}">
                <a16:creationId xmlns:a16="http://schemas.microsoft.com/office/drawing/2014/main" id="{FE72DB55-4FE9-0241-0531-89F56F166EDD}"/>
              </a:ext>
            </a:extLst>
          </p:cNvPr>
          <p:cNvPicPr>
            <a:picLocks noChangeAspect="1"/>
          </p:cNvPicPr>
          <p:nvPr/>
        </p:nvPicPr>
        <p:blipFill>
          <a:blip r:embed="rId8"/>
          <a:stretch>
            <a:fillRect/>
          </a:stretch>
        </p:blipFill>
        <p:spPr>
          <a:xfrm>
            <a:off x="5601504" y="4916388"/>
            <a:ext cx="2401569" cy="657443"/>
          </a:xfrm>
          <a:prstGeom prst="rect">
            <a:avLst/>
          </a:prstGeom>
        </p:spPr>
      </p:pic>
      <p:pic>
        <p:nvPicPr>
          <p:cNvPr id="13" name="图片 12" descr="形状, 箭头">
            <a:extLst>
              <a:ext uri="{FF2B5EF4-FFF2-40B4-BE49-F238E27FC236}">
                <a16:creationId xmlns:a16="http://schemas.microsoft.com/office/drawing/2014/main" id="{FCA5D74F-369F-1C2D-B887-02D2AFBA69B2}"/>
              </a:ext>
            </a:extLst>
          </p:cNvPr>
          <p:cNvPicPr>
            <a:picLocks noChangeAspect="1"/>
          </p:cNvPicPr>
          <p:nvPr/>
        </p:nvPicPr>
        <p:blipFill>
          <a:blip r:embed="rId9"/>
          <a:stretch>
            <a:fillRect/>
          </a:stretch>
        </p:blipFill>
        <p:spPr>
          <a:xfrm>
            <a:off x="1637031" y="5539801"/>
            <a:ext cx="2401569" cy="575655"/>
          </a:xfrm>
          <a:prstGeom prst="rect">
            <a:avLst/>
          </a:prstGeom>
        </p:spPr>
      </p:pic>
      <p:pic>
        <p:nvPicPr>
          <p:cNvPr id="15" name="图片 14" descr="卡通人物">
            <a:extLst>
              <a:ext uri="{FF2B5EF4-FFF2-40B4-BE49-F238E27FC236}">
                <a16:creationId xmlns:a16="http://schemas.microsoft.com/office/drawing/2014/main" id="{A0CFEF3B-67E1-B515-1571-879E59776A42}"/>
              </a:ext>
            </a:extLst>
          </p:cNvPr>
          <p:cNvPicPr>
            <a:picLocks noChangeAspect="1"/>
          </p:cNvPicPr>
          <p:nvPr/>
        </p:nvPicPr>
        <p:blipFill>
          <a:blip r:embed="rId10"/>
          <a:stretch>
            <a:fillRect/>
          </a:stretch>
        </p:blipFill>
        <p:spPr>
          <a:xfrm>
            <a:off x="4163352" y="5510904"/>
            <a:ext cx="2401569" cy="604552"/>
          </a:xfrm>
          <a:prstGeom prst="rect">
            <a:avLst/>
          </a:prstGeom>
        </p:spPr>
      </p:pic>
      <p:pic>
        <p:nvPicPr>
          <p:cNvPr id="17" name="图片 16" descr="形状, 箭头&#10;&#10;AI 生成的内容可能不正确。">
            <a:extLst>
              <a:ext uri="{FF2B5EF4-FFF2-40B4-BE49-F238E27FC236}">
                <a16:creationId xmlns:a16="http://schemas.microsoft.com/office/drawing/2014/main" id="{7E25A970-9E94-2A45-7B9E-268759146443}"/>
              </a:ext>
            </a:extLst>
          </p:cNvPr>
          <p:cNvPicPr>
            <a:picLocks noChangeAspect="1"/>
          </p:cNvPicPr>
          <p:nvPr/>
        </p:nvPicPr>
        <p:blipFill>
          <a:blip r:embed="rId11"/>
          <a:stretch>
            <a:fillRect/>
          </a:stretch>
        </p:blipFill>
        <p:spPr>
          <a:xfrm>
            <a:off x="2988144" y="4920800"/>
            <a:ext cx="2401569" cy="604553"/>
          </a:xfrm>
          <a:prstGeom prst="rect">
            <a:avLst/>
          </a:prstGeom>
        </p:spPr>
      </p:pic>
      <p:pic>
        <p:nvPicPr>
          <p:cNvPr id="19" name="图片 18" descr="形状, 箭头">
            <a:extLst>
              <a:ext uri="{FF2B5EF4-FFF2-40B4-BE49-F238E27FC236}">
                <a16:creationId xmlns:a16="http://schemas.microsoft.com/office/drawing/2014/main" id="{39FA1DB1-0159-C53D-D623-22869E4BE0EA}"/>
              </a:ext>
            </a:extLst>
          </p:cNvPr>
          <p:cNvPicPr>
            <a:picLocks noChangeAspect="1"/>
          </p:cNvPicPr>
          <p:nvPr/>
        </p:nvPicPr>
        <p:blipFill>
          <a:blip r:embed="rId12"/>
          <a:stretch>
            <a:fillRect/>
          </a:stretch>
        </p:blipFill>
        <p:spPr>
          <a:xfrm>
            <a:off x="461823" y="4925937"/>
            <a:ext cx="2401569" cy="604552"/>
          </a:xfrm>
          <a:prstGeom prst="rect">
            <a:avLst/>
          </a:prstGeom>
        </p:spPr>
      </p:pic>
    </p:spTree>
    <p:extLst>
      <p:ext uri="{BB962C8B-B14F-4D97-AF65-F5344CB8AC3E}">
        <p14:creationId xmlns:p14="http://schemas.microsoft.com/office/powerpoint/2010/main" val="91452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9D9F-81DF-682D-2609-B29FFE7414C2}"/>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77593248-74CA-1616-F653-47796480CB72}"/>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88E8F270-9E34-A2E6-E724-83BE56E178CB}"/>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21</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BEADD8-4C65-4339-64F6-9C6D852941E6}"/>
                  </a:ext>
                </a:extLst>
              </p:cNvPr>
              <p:cNvSpPr txBox="1"/>
              <p:nvPr/>
            </p:nvSpPr>
            <p:spPr>
              <a:xfrm>
                <a:off x="390525" y="1085850"/>
                <a:ext cx="11506200" cy="3815403"/>
              </a:xfrm>
              <a:prstGeom prst="rect">
                <a:avLst/>
              </a:prstGeom>
              <a:noFill/>
            </p:spPr>
            <p:txBody>
              <a:bodyPr wrap="square" rtlCol="0">
                <a:spAutoFit/>
              </a:bodyPr>
              <a:lstStyle/>
              <a:p>
                <a:r>
                  <a:rPr lang="zh-CN" altLang="en-US" sz="2400" dirty="0"/>
                  <a:t>那么得到这个结论，有该如何做呢？</a:t>
                </a:r>
                <a:endParaRPr lang="en-US" altLang="zh-CN" sz="2400" dirty="0"/>
              </a:p>
              <a:p>
                <a:endParaRPr lang="en-US" altLang="zh-CN" sz="2400" dirty="0"/>
              </a:p>
              <a:p>
                <a:r>
                  <a:rPr lang="zh-CN" altLang="en-US" sz="2400" dirty="0"/>
                  <a:t>若枚举</a:t>
                </a:r>
                <a:r>
                  <a:rPr lang="zh-CN" altLang="en-US" sz="2400" b="1" dirty="0"/>
                  <a:t>分割点</a:t>
                </a:r>
                <a:r>
                  <a:rPr lang="zh-CN" altLang="en-US" sz="2400" dirty="0"/>
                  <a:t>时间复杂度 </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endParaRPr lang="en-US" altLang="zh-CN" sz="2400" dirty="0"/>
              </a:p>
              <a:p>
                <a:endParaRPr lang="en-US" altLang="zh-CN" sz="2400" dirty="0"/>
              </a:p>
              <a:p>
                <a:r>
                  <a:rPr lang="zh-CN" altLang="en-US" sz="2400" dirty="0"/>
                  <a:t>考虑放宽约束，使用错解不优的思想，蓝色边无限值，即任一一对 </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oMath>
                </a14:m>
                <a:r>
                  <a:rPr lang="en-US" altLang="zh-CN" sz="2400" dirty="0"/>
                  <a:t> </a:t>
                </a:r>
                <a:r>
                  <a:rPr lang="zh-CN" altLang="en-US" sz="2400" dirty="0"/>
                  <a:t>都可以连蓝色边，权值为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a:t>
                </a:r>
                <a:endParaRPr lang="en-US" altLang="zh-CN" sz="2400" dirty="0"/>
              </a:p>
              <a:p>
                <a:endParaRPr lang="en-US" altLang="zh-CN" sz="2400" dirty="0"/>
              </a:p>
              <a:p>
                <a:r>
                  <a:rPr lang="zh-CN" altLang="en-US" sz="2400" dirty="0"/>
                  <a:t>可以发现</a:t>
                </a:r>
                <a:r>
                  <a:rPr lang="zh-CN" altLang="en-US" sz="2400" b="1" dirty="0"/>
                  <a:t>分割点</a:t>
                </a:r>
                <a:r>
                  <a:rPr lang="zh-CN" altLang="en-US" sz="2400" dirty="0"/>
                  <a:t>越左答案越小，二分</a:t>
                </a:r>
                <a:r>
                  <a:rPr lang="zh-CN" altLang="en-US" sz="2400" b="1" dirty="0"/>
                  <a:t>分割点</a:t>
                </a:r>
                <a:r>
                  <a:rPr lang="zh-CN" altLang="en-US" sz="2400" dirty="0"/>
                  <a:t>即可。</a:t>
                </a:r>
                <a:endParaRPr lang="en-US" altLang="zh-CN" sz="2400" dirty="0"/>
              </a:p>
              <a:p>
                <a:endParaRPr lang="en-US" altLang="zh-CN" sz="2400" dirty="0"/>
              </a:p>
              <a:p>
                <a:r>
                  <a:rPr lang="zh-CN" altLang="en-US" sz="2400" dirty="0"/>
                  <a:t>代码；</a:t>
                </a:r>
                <a:r>
                  <a:rPr lang="en-US" altLang="zh-CN" sz="2400" dirty="0">
                    <a:hlinkClick r:id="rId3"/>
                  </a:rPr>
                  <a:t>code</a:t>
                </a:r>
                <a:endParaRPr lang="en-US" altLang="zh-CN" sz="2400" dirty="0"/>
              </a:p>
            </p:txBody>
          </p:sp>
        </mc:Choice>
        <mc:Fallback xmlns="">
          <p:sp>
            <p:nvSpPr>
              <p:cNvPr id="3" name="文本框 2">
                <a:extLst>
                  <a:ext uri="{FF2B5EF4-FFF2-40B4-BE49-F238E27FC236}">
                    <a16:creationId xmlns:a16="http://schemas.microsoft.com/office/drawing/2014/main" id="{01BEADD8-4C65-4339-64F6-9C6D852941E6}"/>
                  </a:ext>
                </a:extLst>
              </p:cNvPr>
              <p:cNvSpPr txBox="1">
                <a:spLocks noRot="1" noChangeAspect="1" noMove="1" noResize="1" noEditPoints="1" noAdjustHandles="1" noChangeArrowheads="1" noChangeShapeType="1" noTextEdit="1"/>
              </p:cNvSpPr>
              <p:nvPr/>
            </p:nvSpPr>
            <p:spPr>
              <a:xfrm>
                <a:off x="390525" y="1085850"/>
                <a:ext cx="11506200" cy="3815403"/>
              </a:xfrm>
              <a:prstGeom prst="rect">
                <a:avLst/>
              </a:prstGeom>
              <a:blipFill>
                <a:blip r:embed="rId4"/>
                <a:stretch>
                  <a:fillRect l="-794" t="-1917" b="-27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500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02F4-84C6-EAAB-C487-55AFDF29A56D}"/>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FFBD101-D2BB-0D1E-1D6F-4A5812EFE290}"/>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EAE1F1A0-D8BE-A01C-E5AD-0A565B24DC8A}"/>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22</a:t>
            </a:fld>
            <a:endParaRPr lang="zh-CN" altLang="en-US"/>
          </a:p>
        </p:txBody>
      </p:sp>
      <p:sp>
        <p:nvSpPr>
          <p:cNvPr id="3" name="文本框 2">
            <a:extLst>
              <a:ext uri="{FF2B5EF4-FFF2-40B4-BE49-F238E27FC236}">
                <a16:creationId xmlns:a16="http://schemas.microsoft.com/office/drawing/2014/main" id="{BB5CA75D-7D92-CFB6-DC75-B349FF872859}"/>
              </a:ext>
            </a:extLst>
          </p:cNvPr>
          <p:cNvSpPr txBox="1"/>
          <p:nvPr/>
        </p:nvSpPr>
        <p:spPr>
          <a:xfrm>
            <a:off x="381000" y="438150"/>
            <a:ext cx="9486900" cy="461665"/>
          </a:xfrm>
          <a:prstGeom prst="rect">
            <a:avLst/>
          </a:prstGeom>
          <a:noFill/>
        </p:spPr>
        <p:txBody>
          <a:bodyPr wrap="square" rtlCol="0">
            <a:spAutoFit/>
          </a:bodyPr>
          <a:lstStyle/>
          <a:p>
            <a:r>
              <a:rPr lang="en-US" altLang="zh-CN" sz="2400" b="1" i="0" dirty="0">
                <a:effectLst/>
                <a:latin typeface="+mj-lt"/>
              </a:rPr>
              <a:t>AT_agc018_c</a:t>
            </a:r>
          </a:p>
        </p:txBody>
      </p:sp>
      <p:pic>
        <p:nvPicPr>
          <p:cNvPr id="4" name="图片 3" descr="文本&#10;&#10;AI 生成的内容可能不正确。">
            <a:extLst>
              <a:ext uri="{FF2B5EF4-FFF2-40B4-BE49-F238E27FC236}">
                <a16:creationId xmlns:a16="http://schemas.microsoft.com/office/drawing/2014/main" id="{E684B684-3DC4-FB36-EF73-97797E0BAF91}"/>
              </a:ext>
            </a:extLst>
          </p:cNvPr>
          <p:cNvPicPr>
            <a:picLocks noChangeAspect="1"/>
          </p:cNvPicPr>
          <p:nvPr/>
        </p:nvPicPr>
        <p:blipFill>
          <a:blip r:embed="rId3"/>
          <a:stretch>
            <a:fillRect/>
          </a:stretch>
        </p:blipFill>
        <p:spPr>
          <a:xfrm>
            <a:off x="381000" y="2129069"/>
            <a:ext cx="11390268" cy="2343279"/>
          </a:xfrm>
          <a:prstGeom prst="rect">
            <a:avLst/>
          </a:prstGeom>
        </p:spPr>
      </p:pic>
    </p:spTree>
    <p:extLst>
      <p:ext uri="{BB962C8B-B14F-4D97-AF65-F5344CB8AC3E}">
        <p14:creationId xmlns:p14="http://schemas.microsoft.com/office/powerpoint/2010/main" val="162303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B169-70CE-917F-22C2-B9454C01565E}"/>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8423B37F-0FDC-8400-D806-197436058BEE}"/>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386A2F0B-C67C-7BB3-5663-C7F3E8AE63A8}"/>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23</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EF0052-08A1-876C-BA77-AD4E5F4D7740}"/>
                  </a:ext>
                </a:extLst>
              </p:cNvPr>
              <p:cNvSpPr txBox="1"/>
              <p:nvPr/>
            </p:nvSpPr>
            <p:spPr>
              <a:xfrm>
                <a:off x="390524" y="1085850"/>
                <a:ext cx="11458576" cy="5318444"/>
              </a:xfrm>
              <a:prstGeom prst="rect">
                <a:avLst/>
              </a:prstGeom>
              <a:noFill/>
            </p:spPr>
            <p:txBody>
              <a:bodyPr wrap="square" rtlCol="0">
                <a:spAutoFit/>
              </a:bodyPr>
              <a:lstStyle/>
              <a:p>
                <a:r>
                  <a:rPr lang="zh-CN" altLang="en-US" sz="2000" dirty="0"/>
                  <a:t>三选过于困难，考虑变为双选。</a:t>
                </a:r>
                <a:endParaRPr lang="en-US" altLang="zh-CN" sz="2000" dirty="0"/>
              </a:p>
              <a:p>
                <a:endParaRPr lang="en-US" altLang="zh-CN" sz="2000" dirty="0"/>
              </a:p>
              <a:p>
                <a:r>
                  <a:rPr lang="zh-CN" altLang="en-US" sz="2000" dirty="0"/>
                  <a:t>不管 </a:t>
                </a:r>
                <a14:m>
                  <m:oMath xmlns:m="http://schemas.openxmlformats.org/officeDocument/2006/math">
                    <m:r>
                      <a:rPr lang="en-US" altLang="zh-CN" sz="2000" b="0" i="1" smtClean="0">
                        <a:latin typeface="Cambria Math" panose="02040503050406030204" pitchFamily="18" charset="0"/>
                      </a:rPr>
                      <m:t>𝑥</m:t>
                    </m:r>
                  </m:oMath>
                </a14:m>
                <a:r>
                  <a:rPr lang="en-US" altLang="zh-CN" sz="2000" dirty="0"/>
                  <a:t> </a:t>
                </a:r>
                <a:r>
                  <a:rPr lang="zh-CN" altLang="en-US" sz="2000" dirty="0"/>
                  <a:t>的限制，先让所有人都选金币，</a:t>
                </a:r>
                <a14:m>
                  <m:oMath xmlns:m="http://schemas.openxmlformats.org/officeDocument/2006/math">
                    <m:r>
                      <a:rPr lang="en-US" altLang="zh-CN" sz="2000" b="0" i="1" smtClean="0">
                        <a:latin typeface="Cambria Math" panose="02040503050406030204" pitchFamily="18" charset="0"/>
                      </a:rPr>
                      <m:t>𝑎𝑛𝑠</m:t>
                    </m:r>
                    <m:r>
                      <a:rPr lang="en-US" altLang="zh-CN" sz="2000" b="0" i="1" smtClean="0">
                        <a:latin typeface="Cambria Math" panose="02040503050406030204" pitchFamily="18" charset="0"/>
                      </a:rPr>
                      <m:t>=</m:t>
                    </m:r>
                    <m:nary>
                      <m:naryPr>
                        <m:chr m:val="∑"/>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zh-CN" altLang="en-US" sz="2000" dirty="0"/>
                  <a:t>。</a:t>
                </a:r>
                <a:endParaRPr lang="en-US" altLang="zh-CN" sz="2000" dirty="0"/>
              </a:p>
              <a:p>
                <a:endParaRPr lang="en-US" altLang="zh-CN" sz="2000" dirty="0"/>
              </a:p>
              <a:p>
                <a:r>
                  <a:rPr lang="zh-CN" altLang="en-US" sz="2000" dirty="0"/>
                  <a:t>在从中选 </a:t>
                </a:r>
                <a14:m>
                  <m:oMath xmlns:m="http://schemas.openxmlformats.org/officeDocument/2006/math">
                    <m:r>
                      <a:rPr lang="en-US" altLang="zh-CN" sz="2000" b="0" i="1" smtClean="0">
                        <a:latin typeface="Cambria Math" panose="02040503050406030204" pitchFamily="18" charset="0"/>
                      </a:rPr>
                      <m:t>𝑦</m:t>
                    </m:r>
                  </m:oMath>
                </a14:m>
                <a:r>
                  <a:rPr lang="en-US" altLang="zh-CN" sz="2000" dirty="0"/>
                  <a:t> </a:t>
                </a:r>
                <a:r>
                  <a:rPr lang="zh-CN" altLang="en-US" sz="2000" dirty="0"/>
                  <a:t>个人选银币，</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a:t>
                </a:r>
                <a:r>
                  <a:rPr lang="zh-CN" altLang="en-US" sz="2000" dirty="0"/>
                  <a:t>个人选铜币，这样金币的人数也合法了。</a:t>
                </a:r>
                <a:endParaRPr lang="en-US" altLang="zh-CN" sz="2000" dirty="0"/>
              </a:p>
              <a:p>
                <a:endParaRPr lang="en-US" altLang="zh-CN" sz="2000" dirty="0"/>
              </a:p>
              <a:p>
                <a:r>
                  <a:rPr lang="zh-CN" altLang="en-US" sz="2000" dirty="0"/>
                  <a:t>如果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oMath>
                </a14:m>
                <a:r>
                  <a:rPr lang="zh-CN" altLang="en-US" sz="2000" dirty="0"/>
                  <a:t>且 </a:t>
                </a:r>
                <a14:m>
                  <m:oMath xmlns:m="http://schemas.openxmlformats.org/officeDocument/2006/math">
                    <m:r>
                      <a:rPr lang="en-US" altLang="zh-CN" sz="2000" b="0" i="1" smtClean="0">
                        <a:latin typeface="Cambria Math" panose="02040503050406030204" pitchFamily="18" charset="0"/>
                      </a:rPr>
                      <m:t>𝑖</m:t>
                    </m:r>
                  </m:oMath>
                </a14:m>
                <a:r>
                  <a:rPr lang="en-US" altLang="zh-CN" sz="2000" dirty="0"/>
                  <a:t> </a:t>
                </a:r>
                <a:r>
                  <a:rPr lang="zh-CN" altLang="en-US" sz="2000" dirty="0"/>
                  <a:t>选了铜币，</a:t>
                </a:r>
                <a14:m>
                  <m:oMath xmlns:m="http://schemas.openxmlformats.org/officeDocument/2006/math">
                    <m:r>
                      <a:rPr lang="en-US" altLang="zh-CN" sz="2000" b="0" i="1" smtClean="0">
                        <a:latin typeface="Cambria Math" panose="02040503050406030204" pitchFamily="18" charset="0"/>
                      </a:rPr>
                      <m:t>𝑗</m:t>
                    </m:r>
                  </m:oMath>
                </a14:m>
                <a:r>
                  <a:rPr lang="en-US" altLang="zh-CN" sz="2000" dirty="0"/>
                  <a:t> </a:t>
                </a:r>
                <a:r>
                  <a:rPr lang="zh-CN" altLang="en-US" sz="2000" dirty="0"/>
                  <a:t>选了银币，这样一定不是最优的，因为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a:t>
                </a:r>
                <a:endParaRPr lang="en-US" altLang="zh-CN" sz="2000" dirty="0"/>
              </a:p>
              <a:p>
                <a:endParaRPr lang="en-US" altLang="zh-CN" sz="2000" dirty="0"/>
              </a:p>
              <a:p>
                <a:r>
                  <a:rPr lang="zh-CN" altLang="en-US" sz="2000" dirty="0"/>
                  <a:t>所以我们得到结论。</a:t>
                </a:r>
                <a:endParaRPr lang="en-US" altLang="zh-CN" sz="2000" dirty="0"/>
              </a:p>
              <a:p>
                <a:endParaRPr lang="en-US" altLang="zh-CN" sz="2000" dirty="0"/>
              </a:p>
              <a:p>
                <a:r>
                  <a:rPr lang="zh-CN" altLang="en-US" sz="2000" dirty="0"/>
                  <a:t>将其按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降序排序，若 </a:t>
                </a:r>
                <a14:m>
                  <m:oMath xmlns:m="http://schemas.openxmlformats.org/officeDocument/2006/math">
                    <m:r>
                      <a:rPr lang="en-US" altLang="zh-CN" sz="2000" b="0" i="1" smtClean="0">
                        <a:latin typeface="Cambria Math" panose="02040503050406030204" pitchFamily="18" charset="0"/>
                      </a:rPr>
                      <m:t>𝑖</m:t>
                    </m:r>
                  </m:oMath>
                </a14:m>
                <a:r>
                  <a:rPr lang="en-US" altLang="zh-CN" sz="2000" dirty="0"/>
                  <a:t> </a:t>
                </a:r>
                <a:r>
                  <a:rPr lang="zh-CN" altLang="en-US" sz="2000" dirty="0"/>
                  <a:t>选了银币，</a:t>
                </a:r>
                <a14:m>
                  <m:oMath xmlns:m="http://schemas.openxmlformats.org/officeDocument/2006/math">
                    <m:r>
                      <a:rPr lang="en-US" altLang="zh-CN" sz="2000" b="0" i="1" smtClean="0">
                        <a:latin typeface="Cambria Math" panose="02040503050406030204" pitchFamily="18" charset="0"/>
                      </a:rPr>
                      <m:t>𝑗</m:t>
                    </m:r>
                  </m:oMath>
                </a14:m>
                <a:r>
                  <a:rPr lang="en-US" altLang="zh-CN" sz="2000" dirty="0"/>
                  <a:t> </a:t>
                </a:r>
                <a:r>
                  <a:rPr lang="zh-CN" altLang="en-US" sz="2000" dirty="0"/>
                  <a:t>选了铜币当且仅当 </a:t>
                </a:r>
                <a14:m>
                  <m:oMath xmlns:m="http://schemas.openxmlformats.org/officeDocument/2006/math">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oMath>
                </a14:m>
                <a:r>
                  <a:rPr lang="zh-CN" altLang="en-US" sz="2000" dirty="0"/>
                  <a:t>。</a:t>
                </a:r>
                <a:endParaRPr lang="en-US" altLang="zh-CN" sz="2000" dirty="0"/>
              </a:p>
              <a:p>
                <a:endParaRPr lang="en-US" altLang="zh-CN" sz="2000" dirty="0"/>
              </a:p>
              <a:p>
                <a:r>
                  <a:rPr lang="zh-CN" altLang="en-US" sz="2000" dirty="0"/>
                  <a:t>我们依旧枚举</a:t>
                </a:r>
                <a:r>
                  <a:rPr lang="zh-CN" altLang="en-US" sz="2000" b="1" dirty="0"/>
                  <a:t>分割点</a:t>
                </a:r>
                <a:r>
                  <a:rPr lang="zh-CN" altLang="en-US" sz="2000" dirty="0"/>
                  <a:t>，</a:t>
                </a:r>
                <a:r>
                  <a:rPr lang="zh-CN" altLang="en-US" sz="2000" b="1" dirty="0"/>
                  <a:t>分割点</a:t>
                </a:r>
                <a:r>
                  <a:rPr lang="zh-CN" altLang="en-US" sz="2000" dirty="0"/>
                  <a:t>左边只能选银币或不选，右边只能不选或选铜币。</a:t>
                </a:r>
                <a:endParaRPr lang="en-US" altLang="zh-CN" sz="2000" dirty="0"/>
              </a:p>
              <a:p>
                <a:endParaRPr lang="en-US" altLang="zh-CN" sz="2000" dirty="0"/>
              </a:p>
              <a:p>
                <a:r>
                  <a:rPr lang="zh-CN" altLang="en-US" sz="2000" dirty="0"/>
                  <a:t>显然，分割点左边我们选</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oMath>
                </a14:m>
                <a:r>
                  <a:rPr lang="zh-CN" altLang="en-US" sz="2000" dirty="0"/>
                  <a:t>前 </a:t>
                </a:r>
                <a14:m>
                  <m:oMath xmlns:m="http://schemas.openxmlformats.org/officeDocument/2006/math">
                    <m:r>
                      <a:rPr lang="en-US" altLang="zh-CN" sz="2000" b="0" i="1" smtClean="0">
                        <a:latin typeface="Cambria Math" panose="02040503050406030204" pitchFamily="18" charset="0"/>
                      </a:rPr>
                      <m:t>𝑦</m:t>
                    </m:r>
                  </m:oMath>
                </a14:m>
                <a:r>
                  <a:rPr lang="en-US" altLang="zh-CN" sz="2000" dirty="0"/>
                  <a:t> </a:t>
                </a:r>
                <a:r>
                  <a:rPr lang="zh-CN" altLang="en-US" sz="2000" dirty="0"/>
                  <a:t>大的，右边选</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前 </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a:t>
                </a:r>
                <a:r>
                  <a:rPr lang="zh-CN" altLang="en-US" sz="2000" dirty="0"/>
                  <a:t>大的最优。</a:t>
                </a:r>
                <a:endParaRPr lang="en-US" altLang="zh-CN" sz="2000" dirty="0"/>
              </a:p>
              <a:p>
                <a:endParaRPr lang="en-US" altLang="zh-CN" sz="2000" dirty="0"/>
              </a:p>
              <a:p>
                <a:r>
                  <a:rPr lang="zh-CN" altLang="en-US" sz="2000" dirty="0"/>
                  <a:t>优先队列维护即可。</a:t>
                </a:r>
                <a:endParaRPr lang="en-US" altLang="zh-CN" sz="2000" dirty="0"/>
              </a:p>
            </p:txBody>
          </p:sp>
        </mc:Choice>
        <mc:Fallback xmlns="">
          <p:sp>
            <p:nvSpPr>
              <p:cNvPr id="3" name="文本框 2">
                <a:extLst>
                  <a:ext uri="{FF2B5EF4-FFF2-40B4-BE49-F238E27FC236}">
                    <a16:creationId xmlns:a16="http://schemas.microsoft.com/office/drawing/2014/main" id="{A8EF0052-08A1-876C-BA77-AD4E5F4D7740}"/>
                  </a:ext>
                </a:extLst>
              </p:cNvPr>
              <p:cNvSpPr txBox="1">
                <a:spLocks noRot="1" noChangeAspect="1" noMove="1" noResize="1" noEditPoints="1" noAdjustHandles="1" noChangeArrowheads="1" noChangeShapeType="1" noTextEdit="1"/>
              </p:cNvSpPr>
              <p:nvPr/>
            </p:nvSpPr>
            <p:spPr>
              <a:xfrm>
                <a:off x="390524" y="1085850"/>
                <a:ext cx="11458576" cy="5318444"/>
              </a:xfrm>
              <a:prstGeom prst="rect">
                <a:avLst/>
              </a:prstGeom>
              <a:blipFill>
                <a:blip r:embed="rId3"/>
                <a:stretch>
                  <a:fillRect l="-532" t="-916" b="-12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17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88F96-A5F1-A667-253B-266BCA9995F0}"/>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4D8AA19-DD08-5BCB-DA8A-3BDB66127F75}"/>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2BADFA5A-43D7-A7C9-54DF-DC810165D91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24</a:t>
            </a:fld>
            <a:endParaRPr lang="zh-CN" altLang="en-US"/>
          </a:p>
        </p:txBody>
      </p:sp>
      <p:pic>
        <p:nvPicPr>
          <p:cNvPr id="4" name="图片 3" descr="文本&#10;&#10;AI 生成的内容可能不正确。">
            <a:extLst>
              <a:ext uri="{FF2B5EF4-FFF2-40B4-BE49-F238E27FC236}">
                <a16:creationId xmlns:a16="http://schemas.microsoft.com/office/drawing/2014/main" id="{46258078-685B-CF21-3E7A-F9CA59BDFB87}"/>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3802283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E938B-9424-AAAF-8B60-EB20A5797AEB}"/>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81F70008-94B2-9D1C-232A-B81D6337006C}"/>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B40971A3-E7EA-C5FC-E5F3-0CA11FE8492B}"/>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25</a:t>
            </a:fld>
            <a:endParaRPr lang="zh-CN" altLang="en-US"/>
          </a:p>
        </p:txBody>
      </p:sp>
      <p:sp>
        <p:nvSpPr>
          <p:cNvPr id="3" name="文本框 2">
            <a:extLst>
              <a:ext uri="{FF2B5EF4-FFF2-40B4-BE49-F238E27FC236}">
                <a16:creationId xmlns:a16="http://schemas.microsoft.com/office/drawing/2014/main" id="{98CA89C4-6F16-9659-390E-917153F03FE5}"/>
              </a:ext>
            </a:extLst>
          </p:cNvPr>
          <p:cNvSpPr txBox="1"/>
          <p:nvPr/>
        </p:nvSpPr>
        <p:spPr>
          <a:xfrm>
            <a:off x="266700" y="136525"/>
            <a:ext cx="9486900" cy="461665"/>
          </a:xfrm>
          <a:prstGeom prst="rect">
            <a:avLst/>
          </a:prstGeom>
          <a:noFill/>
        </p:spPr>
        <p:txBody>
          <a:bodyPr wrap="square" rtlCol="0">
            <a:spAutoFit/>
          </a:bodyPr>
          <a:lstStyle/>
          <a:p>
            <a:r>
              <a:rPr lang="en-US" altLang="zh-CN" sz="2400" b="1" dirty="0">
                <a:latin typeface="+mj-lt"/>
              </a:rPr>
              <a:t>AT_arc073_c </a:t>
            </a:r>
            <a:r>
              <a:rPr lang="en-US" altLang="zh-CN" sz="2400" b="1" i="0" dirty="0">
                <a:effectLst/>
                <a:latin typeface="+mj-lt"/>
              </a:rPr>
              <a:t>Ball Coloring</a:t>
            </a:r>
          </a:p>
        </p:txBody>
      </p:sp>
      <p:pic>
        <p:nvPicPr>
          <p:cNvPr id="4" name="图片 3" descr="图形用户界面, 文本, 应用程序">
            <a:extLst>
              <a:ext uri="{FF2B5EF4-FFF2-40B4-BE49-F238E27FC236}">
                <a16:creationId xmlns:a16="http://schemas.microsoft.com/office/drawing/2014/main" id="{10193924-E78B-EBAB-DDEA-8B337EA99EE8}"/>
              </a:ext>
            </a:extLst>
          </p:cNvPr>
          <p:cNvPicPr>
            <a:picLocks noChangeAspect="1"/>
          </p:cNvPicPr>
          <p:nvPr/>
        </p:nvPicPr>
        <p:blipFill>
          <a:blip r:embed="rId3"/>
          <a:stretch>
            <a:fillRect/>
          </a:stretch>
        </p:blipFill>
        <p:spPr>
          <a:xfrm>
            <a:off x="266700" y="866644"/>
            <a:ext cx="11341902" cy="2724281"/>
          </a:xfrm>
          <a:prstGeom prst="rect">
            <a:avLst/>
          </a:prstGeom>
        </p:spPr>
      </p:pic>
    </p:spTree>
    <p:extLst>
      <p:ext uri="{BB962C8B-B14F-4D97-AF65-F5344CB8AC3E}">
        <p14:creationId xmlns:p14="http://schemas.microsoft.com/office/powerpoint/2010/main" val="608274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12768-F825-DDD2-353E-A2BA2CDD09EA}"/>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0DAA27F-A403-2B7B-4AC5-6B5459286EFD}"/>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49A34060-D960-8A82-59AA-EE74FFCF9122}"/>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26</a:t>
            </a:fld>
            <a:endParaRPr lang="zh-CN" altLang="en-US"/>
          </a:p>
        </p:txBody>
      </p:sp>
      <p:sp>
        <p:nvSpPr>
          <p:cNvPr id="3" name="文本框 2">
            <a:extLst>
              <a:ext uri="{FF2B5EF4-FFF2-40B4-BE49-F238E27FC236}">
                <a16:creationId xmlns:a16="http://schemas.microsoft.com/office/drawing/2014/main" id="{D60A7EF2-B2B1-A88D-D1A3-B3C68C7BFC15}"/>
              </a:ext>
            </a:extLst>
          </p:cNvPr>
          <p:cNvSpPr txBox="1"/>
          <p:nvPr/>
        </p:nvSpPr>
        <p:spPr>
          <a:xfrm>
            <a:off x="390525" y="1085850"/>
            <a:ext cx="9486900" cy="400110"/>
          </a:xfrm>
          <a:prstGeom prst="rect">
            <a:avLst/>
          </a:prstGeom>
          <a:noFill/>
        </p:spPr>
        <p:txBody>
          <a:bodyPr wrap="square" rtlCol="0">
            <a:spAutoFit/>
          </a:bodyPr>
          <a:lstStyle/>
          <a:p>
            <a:r>
              <a:rPr lang="zh-CN" altLang="en-US" sz="2000" dirty="0"/>
              <a:t>由于红蓝可以相互转化</a:t>
            </a:r>
            <a:endParaRPr lang="en-US" altLang="zh-CN" sz="2000" dirty="0"/>
          </a:p>
        </p:txBody>
      </p:sp>
      <p:pic>
        <p:nvPicPr>
          <p:cNvPr id="8" name="图片 7" descr="背景图案&#10;&#10;AI 生成的内容可能不正确。">
            <a:extLst>
              <a:ext uri="{FF2B5EF4-FFF2-40B4-BE49-F238E27FC236}">
                <a16:creationId xmlns:a16="http://schemas.microsoft.com/office/drawing/2014/main" id="{63FBFF1F-2904-79D7-7B64-98FA89DC3814}"/>
              </a:ext>
            </a:extLst>
          </p:cNvPr>
          <p:cNvPicPr>
            <a:picLocks noChangeAspect="1"/>
          </p:cNvPicPr>
          <p:nvPr/>
        </p:nvPicPr>
        <p:blipFill>
          <a:blip r:embed="rId3"/>
          <a:stretch>
            <a:fillRect/>
          </a:stretch>
        </p:blipFill>
        <p:spPr>
          <a:xfrm>
            <a:off x="3324164" y="560804"/>
            <a:ext cx="876422" cy="1419423"/>
          </a:xfrm>
          <a:prstGeom prst="rect">
            <a:avLst/>
          </a:prstGeom>
        </p:spPr>
      </p:pic>
      <p:pic>
        <p:nvPicPr>
          <p:cNvPr id="10" name="图片 9" descr="背景图案&#10;&#10;AI 生成的内容可能不正确。">
            <a:extLst>
              <a:ext uri="{FF2B5EF4-FFF2-40B4-BE49-F238E27FC236}">
                <a16:creationId xmlns:a16="http://schemas.microsoft.com/office/drawing/2014/main" id="{92DE903A-2A55-FBAE-0907-A654AA1011C2}"/>
              </a:ext>
            </a:extLst>
          </p:cNvPr>
          <p:cNvPicPr>
            <a:picLocks noChangeAspect="1"/>
          </p:cNvPicPr>
          <p:nvPr/>
        </p:nvPicPr>
        <p:blipFill>
          <a:blip r:embed="rId4"/>
          <a:stretch>
            <a:fillRect/>
          </a:stretch>
        </p:blipFill>
        <p:spPr>
          <a:xfrm>
            <a:off x="4638606" y="560804"/>
            <a:ext cx="990738" cy="138131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EB1EDD3-600C-D565-38F2-41801AB3DBA1}"/>
                  </a:ext>
                </a:extLst>
              </p:cNvPr>
              <p:cNvSpPr txBox="1"/>
              <p:nvPr/>
            </p:nvSpPr>
            <p:spPr>
              <a:xfrm>
                <a:off x="390525" y="1866900"/>
                <a:ext cx="9829800" cy="3477875"/>
              </a:xfrm>
              <a:prstGeom prst="rect">
                <a:avLst/>
              </a:prstGeom>
              <a:noFill/>
            </p:spPr>
            <p:txBody>
              <a:bodyPr wrap="square" rtlCol="0">
                <a:spAutoFit/>
              </a:bodyPr>
              <a:lstStyle/>
              <a:p>
                <a:r>
                  <a:rPr lang="zh-CN" altLang="en-US" sz="2000" dirty="0"/>
                  <a:t>我们强制让全局（</a:t>
                </a:r>
                <a14:m>
                  <m:oMath xmlns:m="http://schemas.openxmlformats.org/officeDocument/2006/math">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m:t>
                    </m:r>
                  </m:oMath>
                </a14:m>
                <a:r>
                  <a:rPr lang="zh-CN" altLang="en-US" sz="2000" dirty="0"/>
                  <a:t>个元素）最大值是红色。</a:t>
                </a:r>
                <a:endParaRPr lang="en-US" altLang="zh-CN" sz="2000" dirty="0"/>
              </a:p>
              <a:p>
                <a:endParaRPr lang="en-US" altLang="zh-CN" sz="2000" dirty="0"/>
              </a:p>
              <a:p>
                <a:r>
                  <a:rPr lang="zh-CN" altLang="en-US" sz="2000" dirty="0"/>
                  <a:t>此时考虑全局最小值的颜色。</a:t>
                </a:r>
                <a:endParaRPr lang="en-US" altLang="zh-CN" sz="2000" dirty="0"/>
              </a:p>
              <a:p>
                <a:endParaRPr lang="en-US" altLang="zh-CN" sz="2000" dirty="0"/>
              </a:p>
              <a:p>
                <a:r>
                  <a:rPr lang="zh-CN" altLang="en-US" sz="2000" dirty="0"/>
                  <a:t>如果是蓝色，此时红色的最大值，蓝色的最小值已经确定了，此时我们需要让红色的最小值最大，蓝色的最大值最小。</a:t>
                </a:r>
                <a:endParaRPr lang="en-US" altLang="zh-CN" sz="2000" dirty="0"/>
              </a:p>
              <a:p>
                <a:endParaRPr lang="en-US" altLang="zh-CN" sz="2000" dirty="0"/>
              </a:p>
              <a:p>
                <a:r>
                  <a:rPr lang="zh-CN" altLang="en-US" sz="2000" dirty="0"/>
                  <a:t>于是让除最大值最小值所在的组之外的组（未确定颜色的组）中较大的染红较小的染蓝即可。</a:t>
                </a:r>
                <a:endParaRPr lang="en-US" altLang="zh-CN" sz="2000" dirty="0"/>
              </a:p>
              <a:p>
                <a:endParaRPr lang="en-US" altLang="zh-CN" sz="2000" dirty="0"/>
              </a:p>
              <a:p>
                <a:r>
                  <a:rPr lang="zh-CN" altLang="en-US" sz="2000" dirty="0"/>
                  <a:t>如果最小值是红色，此时红色的极差已经确定，我们需要让蓝色的极差最小即可。</a:t>
                </a:r>
              </a:p>
            </p:txBody>
          </p:sp>
        </mc:Choice>
        <mc:Fallback xmlns="">
          <p:sp>
            <p:nvSpPr>
              <p:cNvPr id="11" name="文本框 10">
                <a:extLst>
                  <a:ext uri="{FF2B5EF4-FFF2-40B4-BE49-F238E27FC236}">
                    <a16:creationId xmlns:a16="http://schemas.microsoft.com/office/drawing/2014/main" id="{AEB1EDD3-600C-D565-38F2-41801AB3DBA1}"/>
                  </a:ext>
                </a:extLst>
              </p:cNvPr>
              <p:cNvSpPr txBox="1">
                <a:spLocks noRot="1" noChangeAspect="1" noMove="1" noResize="1" noEditPoints="1" noAdjustHandles="1" noChangeArrowheads="1" noChangeShapeType="1" noTextEdit="1"/>
              </p:cNvSpPr>
              <p:nvPr/>
            </p:nvSpPr>
            <p:spPr>
              <a:xfrm>
                <a:off x="390525" y="1866900"/>
                <a:ext cx="9829800" cy="3477875"/>
              </a:xfrm>
              <a:prstGeom prst="rect">
                <a:avLst/>
              </a:prstGeom>
              <a:blipFill>
                <a:blip r:embed="rId5"/>
                <a:stretch>
                  <a:fillRect l="-620" t="-1401" b="-1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338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69977-9440-18FD-9FAD-BFEDAE635BDC}"/>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C2D1D064-D8A6-8F30-B7CA-12D818CFB2BC}"/>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D9537CAB-C5CE-239D-747C-8B3596F7B6E2}"/>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27</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8D09831-6748-4C02-001D-5C76C6B00CC9}"/>
                  </a:ext>
                </a:extLst>
              </p:cNvPr>
              <p:cNvSpPr txBox="1"/>
              <p:nvPr/>
            </p:nvSpPr>
            <p:spPr>
              <a:xfrm>
                <a:off x="390524" y="1085850"/>
                <a:ext cx="11687175" cy="5322483"/>
              </a:xfrm>
              <a:prstGeom prst="rect">
                <a:avLst/>
              </a:prstGeom>
              <a:noFill/>
            </p:spPr>
            <p:txBody>
              <a:bodyPr wrap="square" rtlCol="0">
                <a:spAutoFit/>
              </a:bodyPr>
              <a:lstStyle/>
              <a:p>
                <a:r>
                  <a:rPr lang="zh-CN" altLang="en-US" sz="2400" dirty="0"/>
                  <a:t>我们设</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oMath>
                </a14:m>
                <a:r>
                  <a:rPr lang="en-US" altLang="zh-CN" sz="2400" dirty="0"/>
                  <a:t> </a:t>
                </a:r>
                <a:r>
                  <a:rPr lang="zh-CN" altLang="en-US" sz="2400" dirty="0"/>
                  <a:t>分别表示第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组中较小的，较大的。</a:t>
                </a:r>
                <a:endParaRPr lang="en-US" altLang="zh-CN" sz="2400" dirty="0"/>
              </a:p>
              <a:p>
                <a:endParaRPr lang="en-US" altLang="zh-CN" sz="2400" dirty="0"/>
              </a:p>
              <a:p>
                <a:r>
                  <a:rPr lang="zh-CN" altLang="en-US" sz="2400" dirty="0"/>
                  <a:t>如果 </a:t>
                </a:r>
                <a14:m>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b</m:t>
                        </m:r>
                      </m:e>
                      <m:sub>
                        <m:r>
                          <m:rPr>
                            <m:sty m:val="p"/>
                          </m:rPr>
                          <a:rPr lang="en-US" altLang="zh-CN" sz="2400" b="0" i="0" smtClean="0">
                            <a:latin typeface="Cambria Math" panose="02040503050406030204" pitchFamily="18" charset="0"/>
                          </a:rPr>
                          <m:t>i</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t>且第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组较大的，第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组较小染了蓝色，这样一定不如第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组较小的，第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组较小的染蓝色 和 第 </a:t>
                </a:r>
                <a14:m>
                  <m:oMath xmlns:m="http://schemas.openxmlformats.org/officeDocument/2006/math">
                    <m:r>
                      <a:rPr lang="en-US" altLang="zh-CN" sz="2400" i="1">
                        <a:latin typeface="Cambria Math" panose="02040503050406030204" pitchFamily="18" charset="0"/>
                      </a:rPr>
                      <m:t>𝑖</m:t>
                    </m:r>
                  </m:oMath>
                </a14:m>
                <a:r>
                  <a:rPr lang="en-US" altLang="zh-CN" sz="2400" dirty="0"/>
                  <a:t> </a:t>
                </a:r>
                <a:r>
                  <a:rPr lang="zh-CN" altLang="en-US" sz="2400" dirty="0"/>
                  <a:t>组较大的，第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组较大的染蓝色优。</a:t>
                </a:r>
                <a:endParaRPr lang="en-US" altLang="zh-CN" sz="2400" dirty="0"/>
              </a:p>
              <a:p>
                <a:endParaRPr lang="en-US" altLang="zh-CN" sz="2400" dirty="0"/>
              </a:p>
              <a:p>
                <a:r>
                  <a:rPr lang="zh-CN" altLang="en-US" sz="2400" dirty="0"/>
                  <a:t>证明：分讨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t>的大小关系。</a:t>
                </a:r>
                <a:endParaRPr lang="en-US" altLang="zh-CN" sz="2400" dirty="0"/>
              </a:p>
              <a:p>
                <a:endParaRPr lang="en-US" altLang="zh-CN" sz="2400" dirty="0"/>
              </a:p>
              <a:p>
                <a:r>
                  <a:rPr lang="zh-CN" altLang="en-US" sz="2400" dirty="0"/>
                  <a:t>所以我们得出结论，若将组按 </a:t>
                </a:r>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 </m:t>
                    </m:r>
                  </m:oMath>
                </a14:m>
                <a:r>
                  <a:rPr lang="zh-CN" altLang="en-US" sz="2400" dirty="0"/>
                  <a:t>降序排列，较小值染蓝色的组一定是段前缀。</a:t>
                </a:r>
                <a:endParaRPr lang="en-US" altLang="zh-CN" sz="2400" dirty="0"/>
              </a:p>
              <a:p>
                <a:endParaRPr lang="en-US" altLang="zh-CN" sz="2400" dirty="0"/>
              </a:p>
              <a:p>
                <a:r>
                  <a:rPr lang="zh-CN" altLang="en-US" sz="2400" dirty="0"/>
                  <a:t>枚举前缀即可。 </a:t>
                </a:r>
                <a:endParaRPr lang="en-US" altLang="zh-CN" sz="2400" dirty="0"/>
              </a:p>
              <a:p>
                <a:endParaRPr lang="en-US" altLang="zh-CN" sz="2400" dirty="0"/>
              </a:p>
              <a:p>
                <a:r>
                  <a:rPr lang="zh-CN" altLang="en-US" sz="2400" dirty="0"/>
                  <a:t>两种情况取</a:t>
                </a:r>
                <a:r>
                  <a:rPr lang="en-US" altLang="zh-CN" sz="2400" dirty="0"/>
                  <a:t> </a:t>
                </a:r>
                <a14:m>
                  <m:oMath xmlns:m="http://schemas.openxmlformats.org/officeDocument/2006/math">
                    <m:r>
                      <a:rPr lang="en-US" altLang="zh-CN" sz="2400" b="0" i="1" smtClean="0">
                        <a:latin typeface="Cambria Math" panose="02040503050406030204" pitchFamily="18" charset="0"/>
                      </a:rPr>
                      <m:t>𝑚𝑖𝑛</m:t>
                    </m:r>
                  </m:oMath>
                </a14:m>
                <a:r>
                  <a:rPr lang="en-US" altLang="zh-CN" sz="2400" dirty="0"/>
                  <a:t> </a:t>
                </a:r>
                <a:r>
                  <a:rPr lang="zh-CN" altLang="en-US" sz="2400" dirty="0"/>
                  <a:t>即可。</a:t>
                </a:r>
                <a:endParaRPr lang="en-US" altLang="zh-CN" sz="2400" dirty="0"/>
              </a:p>
              <a:p>
                <a:endParaRPr lang="en-US" altLang="zh-CN" sz="2400" dirty="0"/>
              </a:p>
              <a:p>
                <a:endParaRPr lang="zh-CN" altLang="en-US" sz="2400" dirty="0"/>
              </a:p>
            </p:txBody>
          </p:sp>
        </mc:Choice>
        <mc:Fallback xmlns="">
          <p:sp>
            <p:nvSpPr>
              <p:cNvPr id="3" name="文本框 2">
                <a:extLst>
                  <a:ext uri="{FF2B5EF4-FFF2-40B4-BE49-F238E27FC236}">
                    <a16:creationId xmlns:a16="http://schemas.microsoft.com/office/drawing/2014/main" id="{F8D09831-6748-4C02-001D-5C76C6B00CC9}"/>
                  </a:ext>
                </a:extLst>
              </p:cNvPr>
              <p:cNvSpPr txBox="1">
                <a:spLocks noRot="1" noChangeAspect="1" noMove="1" noResize="1" noEditPoints="1" noAdjustHandles="1" noChangeArrowheads="1" noChangeShapeType="1" noTextEdit="1"/>
              </p:cNvSpPr>
              <p:nvPr/>
            </p:nvSpPr>
            <p:spPr>
              <a:xfrm>
                <a:off x="390524" y="1085850"/>
                <a:ext cx="11687175" cy="5322483"/>
              </a:xfrm>
              <a:prstGeom prst="rect">
                <a:avLst/>
              </a:prstGeom>
              <a:blipFill>
                <a:blip r:embed="rId3"/>
                <a:stretch>
                  <a:fillRect l="-782" t="-1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820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D8594-6053-24BB-FFB8-3A9C1BA452B0}"/>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3E9F9826-3010-0EFD-35BF-D8752F717269}"/>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58F809E1-F7B9-5318-2D1E-F7300D9D8A82}"/>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28</a:t>
            </a:fld>
            <a:endParaRPr lang="zh-CN" altLang="en-US"/>
          </a:p>
        </p:txBody>
      </p:sp>
      <p:pic>
        <p:nvPicPr>
          <p:cNvPr id="4" name="图片 3" descr="文本">
            <a:extLst>
              <a:ext uri="{FF2B5EF4-FFF2-40B4-BE49-F238E27FC236}">
                <a16:creationId xmlns:a16="http://schemas.microsoft.com/office/drawing/2014/main" id="{BCD27E2C-FA52-31A0-E81C-06DDB9654AD7}"/>
              </a:ext>
            </a:extLst>
          </p:cNvPr>
          <p:cNvPicPr>
            <a:picLocks noChangeAspect="1"/>
          </p:cNvPicPr>
          <p:nvPr/>
        </p:nvPicPr>
        <p:blipFill>
          <a:blip r:embed="rId3"/>
          <a:stretch>
            <a:fillRect/>
          </a:stretch>
        </p:blipFill>
        <p:spPr>
          <a:xfrm>
            <a:off x="1295400" y="0"/>
            <a:ext cx="9229725" cy="6858000"/>
          </a:xfrm>
          <a:prstGeom prst="rect">
            <a:avLst/>
          </a:prstGeom>
        </p:spPr>
      </p:pic>
    </p:spTree>
    <p:extLst>
      <p:ext uri="{BB962C8B-B14F-4D97-AF65-F5344CB8AC3E}">
        <p14:creationId xmlns:p14="http://schemas.microsoft.com/office/powerpoint/2010/main" val="1463510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30F54-5A9E-5FB7-F767-751C271C178B}"/>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9D7487D4-20D5-7080-BC73-7943084151D4}"/>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2F92A114-72C9-6AA9-0B6F-7CD8A93F0574}"/>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29</a:t>
            </a:fld>
            <a:endParaRPr lang="zh-CN" altLang="en-US"/>
          </a:p>
        </p:txBody>
      </p:sp>
      <p:sp>
        <p:nvSpPr>
          <p:cNvPr id="3" name="文本框 2">
            <a:extLst>
              <a:ext uri="{FF2B5EF4-FFF2-40B4-BE49-F238E27FC236}">
                <a16:creationId xmlns:a16="http://schemas.microsoft.com/office/drawing/2014/main" id="{380459C2-8842-50FA-0768-4E900261F25F}"/>
              </a:ext>
            </a:extLst>
          </p:cNvPr>
          <p:cNvSpPr txBox="1"/>
          <p:nvPr/>
        </p:nvSpPr>
        <p:spPr>
          <a:xfrm>
            <a:off x="390525" y="1085850"/>
            <a:ext cx="9486900" cy="461665"/>
          </a:xfrm>
          <a:prstGeom prst="rect">
            <a:avLst/>
          </a:prstGeom>
          <a:noFill/>
        </p:spPr>
        <p:txBody>
          <a:bodyPr wrap="square" rtlCol="0">
            <a:spAutoFit/>
          </a:bodyPr>
          <a:lstStyle/>
          <a:p>
            <a:r>
              <a:rPr lang="en-US" altLang="zh-CN" sz="2400" b="1" i="0" dirty="0">
                <a:effectLst/>
                <a:latin typeface="+mj-lt"/>
              </a:rPr>
              <a:t>CF332C Students' Revenge</a:t>
            </a:r>
          </a:p>
        </p:txBody>
      </p:sp>
      <p:pic>
        <p:nvPicPr>
          <p:cNvPr id="4" name="图片 3" descr="文本, 电子邮件">
            <a:extLst>
              <a:ext uri="{FF2B5EF4-FFF2-40B4-BE49-F238E27FC236}">
                <a16:creationId xmlns:a16="http://schemas.microsoft.com/office/drawing/2014/main" id="{B00B611E-DECB-BF25-35B0-3D9C616C7D50}"/>
              </a:ext>
            </a:extLst>
          </p:cNvPr>
          <p:cNvPicPr>
            <a:picLocks noChangeAspect="1"/>
          </p:cNvPicPr>
          <p:nvPr/>
        </p:nvPicPr>
        <p:blipFill>
          <a:blip r:embed="rId3"/>
          <a:stretch>
            <a:fillRect/>
          </a:stretch>
        </p:blipFill>
        <p:spPr>
          <a:xfrm>
            <a:off x="390525" y="1547515"/>
            <a:ext cx="8220075" cy="3891013"/>
          </a:xfrm>
          <a:prstGeom prst="rect">
            <a:avLst/>
          </a:prstGeom>
        </p:spPr>
      </p:pic>
    </p:spTree>
    <p:extLst>
      <p:ext uri="{BB962C8B-B14F-4D97-AF65-F5344CB8AC3E}">
        <p14:creationId xmlns:p14="http://schemas.microsoft.com/office/powerpoint/2010/main" val="35232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页脚占位符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rtlCol="0"/>
          <a:lstStyle/>
          <a:p>
            <a:pPr rtl="0"/>
            <a:r>
              <a:rPr lang="zh-CN" altLang="en-US"/>
              <a:t>贪心</a:t>
            </a:r>
            <a:endParaRPr lang="zh-CN" altLang="en-US" dirty="0"/>
          </a:p>
        </p:txBody>
      </p:sp>
      <p:sp>
        <p:nvSpPr>
          <p:cNvPr id="22" name="灯片编号占位符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pPr rtl="0"/>
              <a:t>3</a:t>
            </a:fld>
            <a:endParaRPr lang="zh-CN" altLang="en-US"/>
          </a:p>
        </p:txBody>
      </p:sp>
      <p:sp>
        <p:nvSpPr>
          <p:cNvPr id="12" name="文本占位符 11">
            <a:extLst>
              <a:ext uri="{FF2B5EF4-FFF2-40B4-BE49-F238E27FC236}">
                <a16:creationId xmlns:a16="http://schemas.microsoft.com/office/drawing/2014/main" id="{BEE4397E-B370-14D4-9CC0-DF1CB7DB33A9}"/>
              </a:ext>
            </a:extLst>
          </p:cNvPr>
          <p:cNvSpPr>
            <a:spLocks noGrp="1"/>
          </p:cNvSpPr>
          <p:nvPr>
            <p:ph type="body" sz="quarter" idx="13"/>
          </p:nvPr>
        </p:nvSpPr>
        <p:spPr/>
        <p:txBody>
          <a:bodyPr>
            <a:normAutofit lnSpcReduction="10000"/>
          </a:bodyPr>
          <a:lstStyle/>
          <a:p>
            <a:r>
              <a:rPr lang="zh-CN" altLang="en-US" dirty="0"/>
              <a:t>基于调整（比较，排序）操作的贪心</a:t>
            </a:r>
          </a:p>
        </p:txBody>
      </p:sp>
      <p:sp>
        <p:nvSpPr>
          <p:cNvPr id="16" name="文本占位符 15">
            <a:extLst>
              <a:ext uri="{FF2B5EF4-FFF2-40B4-BE49-F238E27FC236}">
                <a16:creationId xmlns:a16="http://schemas.microsoft.com/office/drawing/2014/main" id="{AC65981C-F2DB-23CF-78E8-DAA8038FB428}"/>
              </a:ext>
            </a:extLst>
          </p:cNvPr>
          <p:cNvSpPr>
            <a:spLocks noGrp="1"/>
          </p:cNvSpPr>
          <p:nvPr>
            <p:ph type="body" sz="quarter" idx="23"/>
          </p:nvPr>
        </p:nvSpPr>
        <p:spPr/>
        <p:txBody>
          <a:bodyPr>
            <a:normAutofit lnSpcReduction="10000"/>
          </a:bodyPr>
          <a:lstStyle/>
          <a:p>
            <a:r>
              <a:rPr lang="zh-CN" altLang="en-US" dirty="0"/>
              <a:t>部分贪心（贪心拼动态规划）</a:t>
            </a:r>
          </a:p>
          <a:p>
            <a:endParaRPr lang="zh-CN" altLang="en-US" dirty="0"/>
          </a:p>
          <a:p>
            <a:endParaRPr lang="zh-CN" altLang="en-US" dirty="0"/>
          </a:p>
        </p:txBody>
      </p:sp>
      <p:sp>
        <p:nvSpPr>
          <p:cNvPr id="23" name="文本占位符 22">
            <a:extLst>
              <a:ext uri="{FF2B5EF4-FFF2-40B4-BE49-F238E27FC236}">
                <a16:creationId xmlns:a16="http://schemas.microsoft.com/office/drawing/2014/main" id="{7A6F2428-D600-1EF7-2567-8465632791B6}"/>
              </a:ext>
            </a:extLst>
          </p:cNvPr>
          <p:cNvSpPr>
            <a:spLocks noGrp="1"/>
          </p:cNvSpPr>
          <p:nvPr>
            <p:ph type="body" sz="quarter" idx="25"/>
          </p:nvPr>
        </p:nvSpPr>
        <p:spPr/>
        <p:txBody>
          <a:bodyPr>
            <a:normAutofit lnSpcReduction="10000"/>
          </a:bodyPr>
          <a:lstStyle/>
          <a:p>
            <a:r>
              <a:rPr lang="zh-CN" altLang="en-US" dirty="0"/>
              <a:t>基于后悔操作的贪心</a:t>
            </a:r>
          </a:p>
        </p:txBody>
      </p:sp>
      <p:sp>
        <p:nvSpPr>
          <p:cNvPr id="31" name="标题 30">
            <a:extLst>
              <a:ext uri="{FF2B5EF4-FFF2-40B4-BE49-F238E27FC236}">
                <a16:creationId xmlns:a16="http://schemas.microsoft.com/office/drawing/2014/main" id="{F307196D-E47B-23B9-7D28-C809935F8C18}"/>
              </a:ext>
            </a:extLst>
          </p:cNvPr>
          <p:cNvSpPr>
            <a:spLocks noGrp="1"/>
          </p:cNvSpPr>
          <p:nvPr>
            <p:ph type="title"/>
          </p:nvPr>
        </p:nvSpPr>
        <p:spPr/>
        <p:txBody>
          <a:bodyPr/>
          <a:lstStyle/>
          <a:p>
            <a:r>
              <a:rPr lang="zh-CN" altLang="en-US" b="1" dirty="0"/>
              <a:t>目录</a:t>
            </a:r>
          </a:p>
        </p:txBody>
      </p:sp>
    </p:spTree>
    <p:extLst>
      <p:ext uri="{BB962C8B-B14F-4D97-AF65-F5344CB8AC3E}">
        <p14:creationId xmlns:p14="http://schemas.microsoft.com/office/powerpoint/2010/main" val="184494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20E9-98A7-9B4B-A053-8BE950BA4E06}"/>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62CBCBE-8FB1-51C8-A9E2-6C25069646B9}"/>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978FC505-0F67-E0DE-4C32-6BD4C1505EC3}"/>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30</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E23F5A5-B166-3F0D-8573-162B4561BE3B}"/>
                  </a:ext>
                </a:extLst>
              </p:cNvPr>
              <p:cNvSpPr txBox="1"/>
              <p:nvPr/>
            </p:nvSpPr>
            <p:spPr>
              <a:xfrm>
                <a:off x="390524" y="1085850"/>
                <a:ext cx="11125201" cy="3815275"/>
              </a:xfrm>
              <a:prstGeom prst="rect">
                <a:avLst/>
              </a:prstGeom>
              <a:noFill/>
            </p:spPr>
            <p:txBody>
              <a:bodyPr wrap="square" rtlCol="0">
                <a:spAutoFit/>
              </a:bodyPr>
              <a:lstStyle/>
              <a:p>
                <a:r>
                  <a:rPr lang="zh-CN" altLang="en-US" sz="2400" dirty="0"/>
                  <a:t>考虑学生选的 </a:t>
                </a:r>
                <a14:m>
                  <m:oMath xmlns:m="http://schemas.openxmlformats.org/officeDocument/2006/math">
                    <m:r>
                      <a:rPr lang="en-US" altLang="zh-CN" sz="2400" b="0" i="1" smtClean="0">
                        <a:latin typeface="Cambria Math" panose="02040503050406030204" pitchFamily="18" charset="0"/>
                      </a:rPr>
                      <m:t>𝑝</m:t>
                    </m:r>
                  </m:oMath>
                </a14:m>
                <a:r>
                  <a:rPr lang="en-US" altLang="zh-CN" sz="2400" dirty="0"/>
                  <a:t> </a:t>
                </a:r>
                <a:r>
                  <a:rPr lang="zh-CN" altLang="en-US" sz="2400" dirty="0"/>
                  <a:t>个任务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oMath>
                </a14:m>
                <a:r>
                  <a:rPr lang="zh-CN" altLang="en-US" sz="2400" dirty="0"/>
                  <a:t>，此时系主任会选择按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降序排序后的前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个完成，此时系主任的白头发个数为 </a:t>
                </a:r>
                <a14:m>
                  <m:oMath xmlns:m="http://schemas.openxmlformats.org/officeDocument/2006/math">
                    <m:r>
                      <a:rPr lang="en-US" altLang="zh-CN" sz="2400" b="0" i="1" smtClean="0">
                        <a:latin typeface="Cambria Math" panose="02040503050406030204" pitchFamily="18" charset="0"/>
                      </a:rPr>
                      <m:t>∑</m:t>
                    </m:r>
                    <m:sPre>
                      <m:sPrePr>
                        <m:ctrlPr>
                          <a:rPr lang="en-US" altLang="zh-CN" sz="2400" b="0" i="1" smtClean="0">
                            <a:latin typeface="Cambria Math" panose="02040503050406030204" pitchFamily="18" charset="0"/>
                          </a:rPr>
                        </m:ctrlPr>
                      </m:sPre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e>
                    </m:sPre>
                  </m:oMath>
                </a14:m>
                <a:r>
                  <a:rPr lang="zh-CN" altLang="en-US" sz="2400" dirty="0"/>
                  <a:t>，于是我们得出结论：把所有的任务按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降序排序，最后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个任务系主任一定不会选。</a:t>
                </a:r>
                <a:endParaRPr lang="en-US" altLang="zh-CN" sz="2400" dirty="0"/>
              </a:p>
              <a:p>
                <a:endParaRPr lang="en-US" altLang="zh-CN" sz="2400" dirty="0"/>
              </a:p>
              <a:p>
                <a:r>
                  <a:rPr lang="zh-CN" altLang="en-US" sz="2400" dirty="0"/>
                  <a:t>对于第一问我们只需要在排序后的前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oMath>
                </a14:m>
                <a:r>
                  <a:rPr lang="en-US" altLang="zh-CN" sz="2400" dirty="0"/>
                  <a:t> </a:t>
                </a:r>
                <a:r>
                  <a:rPr lang="zh-CN" altLang="en-US" sz="2400" dirty="0"/>
                  <a:t>中选择 </a:t>
                </a:r>
                <a14:m>
                  <m:oMath xmlns:m="http://schemas.openxmlformats.org/officeDocument/2006/math">
                    <m:r>
                      <a:rPr lang="en-US" altLang="zh-CN" sz="2400" b="0" i="1" smtClean="0">
                        <a:latin typeface="Cambria Math" panose="02040503050406030204" pitchFamily="18" charset="0"/>
                      </a:rPr>
                      <m:t>𝑎</m:t>
                    </m:r>
                  </m:oMath>
                </a14:m>
                <a:r>
                  <a:rPr lang="en-US" altLang="zh-CN" sz="2400" dirty="0"/>
                  <a:t> </a:t>
                </a:r>
                <a:r>
                  <a:rPr lang="zh-CN" altLang="en-US" sz="2400" dirty="0"/>
                  <a:t>前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大的。</a:t>
                </a:r>
                <a:endParaRPr lang="en-US" altLang="zh-CN" sz="2400" dirty="0"/>
              </a:p>
              <a:p>
                <a:endParaRPr lang="en-US" altLang="zh-CN" sz="2400" dirty="0"/>
              </a:p>
              <a:p>
                <a:r>
                  <a:rPr lang="zh-CN" altLang="en-US" sz="2400" dirty="0"/>
                  <a:t>对于第二问我们只需要在不影响第一问情况下选择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个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尽量大的即可，排序后我们设我们选的最后一个人的标号为 </a:t>
                </a:r>
                <a14:m>
                  <m:oMath xmlns:m="http://schemas.openxmlformats.org/officeDocument/2006/math">
                    <m:r>
                      <a:rPr lang="en-US" altLang="zh-CN" sz="2400" b="0" i="1" smtClean="0">
                        <a:latin typeface="Cambria Math" panose="02040503050406030204" pitchFamily="18" charset="0"/>
                      </a:rPr>
                      <m:t>𝑝𝑜𝑠</m:t>
                    </m:r>
                  </m:oMath>
                </a14:m>
                <a:r>
                  <a:rPr lang="zh-CN" altLang="en-US" sz="2400" dirty="0"/>
                  <a:t>，那么我们选的最后的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的数一定是 </a:t>
                </a:r>
                <a14:m>
                  <m:oMath xmlns:m="http://schemas.openxmlformats.org/officeDocument/2006/math">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+1</m:t>
                    </m:r>
                  </m:oMath>
                </a14:m>
                <a:r>
                  <a:rPr lang="en-US" altLang="zh-CN" sz="2400" dirty="0"/>
                  <a:t> </a:t>
                </a:r>
                <a:r>
                  <a:rPr lang="zh-CN" altLang="en-US" sz="2400" dirty="0"/>
                  <a:t>到 </a:t>
                </a:r>
                <a14:m>
                  <m:oMath xmlns:m="http://schemas.openxmlformats.org/officeDocument/2006/math">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zh-CN" altLang="en-US" sz="2400" dirty="0"/>
                  <a:t>，这既保证了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尽量大，也保证了不影响第一问（系主任选的还是原来的 </a:t>
                </a:r>
                <a14:m>
                  <m:oMath xmlns:m="http://schemas.openxmlformats.org/officeDocument/2006/math">
                    <m:r>
                      <a:rPr lang="en-US" altLang="zh-CN" sz="2400" b="0" i="1" smtClean="0">
                        <a:latin typeface="Cambria Math" panose="02040503050406030204" pitchFamily="18" charset="0"/>
                      </a:rPr>
                      <m:t>𝑘</m:t>
                    </m:r>
                  </m:oMath>
                </a14:m>
                <a:r>
                  <a:rPr lang="zh-CN" altLang="en-US" sz="2400" dirty="0"/>
                  <a:t> 个数）。</a:t>
                </a:r>
                <a:endParaRPr lang="en-US" altLang="zh-CN" sz="2400" dirty="0"/>
              </a:p>
            </p:txBody>
          </p:sp>
        </mc:Choice>
        <mc:Fallback xmlns="">
          <p:sp>
            <p:nvSpPr>
              <p:cNvPr id="3" name="文本框 2">
                <a:extLst>
                  <a:ext uri="{FF2B5EF4-FFF2-40B4-BE49-F238E27FC236}">
                    <a16:creationId xmlns:a16="http://schemas.microsoft.com/office/drawing/2014/main" id="{DE23F5A5-B166-3F0D-8573-162B4561BE3B}"/>
                  </a:ext>
                </a:extLst>
              </p:cNvPr>
              <p:cNvSpPr txBox="1">
                <a:spLocks noRot="1" noChangeAspect="1" noMove="1" noResize="1" noEditPoints="1" noAdjustHandles="1" noChangeArrowheads="1" noChangeShapeType="1" noTextEdit="1"/>
              </p:cNvSpPr>
              <p:nvPr/>
            </p:nvSpPr>
            <p:spPr>
              <a:xfrm>
                <a:off x="390524" y="1085850"/>
                <a:ext cx="11125201" cy="3815275"/>
              </a:xfrm>
              <a:prstGeom prst="rect">
                <a:avLst/>
              </a:prstGeom>
              <a:blipFill>
                <a:blip r:embed="rId3"/>
                <a:stretch>
                  <a:fillRect l="-822" t="-1917" r="-384" b="-20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44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7686-52B1-F369-6E42-F9D777B77B87}"/>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C8A1C2E5-6830-8EBA-EAEC-45567CBF0523}"/>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94099F3C-F4B0-1CC3-74C9-C4B75A22DF39}"/>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31</a:t>
            </a:fld>
            <a:endParaRPr lang="zh-CN" altLang="en-US"/>
          </a:p>
        </p:txBody>
      </p:sp>
      <p:pic>
        <p:nvPicPr>
          <p:cNvPr id="6" name="图片 5" descr="图形用户界面, 文本&#10;&#10;AI 生成的内容可能不正确。">
            <a:extLst>
              <a:ext uri="{FF2B5EF4-FFF2-40B4-BE49-F238E27FC236}">
                <a16:creationId xmlns:a16="http://schemas.microsoft.com/office/drawing/2014/main" id="{C3C35B4D-CA89-6385-690D-081C35DAA667}"/>
              </a:ext>
            </a:extLst>
          </p:cNvPr>
          <p:cNvPicPr>
            <a:picLocks noChangeAspect="1"/>
          </p:cNvPicPr>
          <p:nvPr/>
        </p:nvPicPr>
        <p:blipFill>
          <a:blip r:embed="rId3"/>
          <a:stretch>
            <a:fillRect/>
          </a:stretch>
        </p:blipFill>
        <p:spPr>
          <a:xfrm>
            <a:off x="313518" y="690221"/>
            <a:ext cx="11564964" cy="4887007"/>
          </a:xfrm>
          <a:prstGeom prst="rect">
            <a:avLst/>
          </a:prstGeom>
        </p:spPr>
      </p:pic>
    </p:spTree>
    <p:extLst>
      <p:ext uri="{BB962C8B-B14F-4D97-AF65-F5344CB8AC3E}">
        <p14:creationId xmlns:p14="http://schemas.microsoft.com/office/powerpoint/2010/main" val="692238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55BE-5DD8-0D8D-8616-C8DD1267238F}"/>
            </a:ext>
          </a:extLst>
        </p:cNvPr>
        <p:cNvGrpSpPr/>
        <p:nvPr/>
      </p:nvGrpSpPr>
      <p:grpSpPr>
        <a:xfrm>
          <a:off x="0" y="0"/>
          <a:ext cx="0" cy="0"/>
          <a:chOff x="0" y="0"/>
          <a:chExt cx="0" cy="0"/>
        </a:xfrm>
      </p:grpSpPr>
      <p:sp>
        <p:nvSpPr>
          <p:cNvPr id="32" name="日期占位符 31">
            <a:extLst>
              <a:ext uri="{FF2B5EF4-FFF2-40B4-BE49-F238E27FC236}">
                <a16:creationId xmlns:a16="http://schemas.microsoft.com/office/drawing/2014/main" id="{AC3E0725-9F7E-D25F-DFAE-EB69760AFE80}"/>
              </a:ext>
            </a:extLst>
          </p:cNvPr>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a:extLst>
              <a:ext uri="{FF2B5EF4-FFF2-40B4-BE49-F238E27FC236}">
                <a16:creationId xmlns:a16="http://schemas.microsoft.com/office/drawing/2014/main" id="{2B65AB80-A636-FC1A-6AF2-66F9A3DEBF4B}"/>
              </a:ext>
            </a:extLst>
          </p:cNvPr>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a:extLst>
              <a:ext uri="{FF2B5EF4-FFF2-40B4-BE49-F238E27FC236}">
                <a16:creationId xmlns:a16="http://schemas.microsoft.com/office/drawing/2014/main" id="{DEC366F2-52F2-2642-673E-E082F2224B01}"/>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pPr rtl="0"/>
              <a:t>32</a:t>
            </a:fld>
            <a:endParaRPr lang="zh-CN" altLang="en-ZA" dirty="0"/>
          </a:p>
        </p:txBody>
      </p:sp>
      <p:sp>
        <p:nvSpPr>
          <p:cNvPr id="12" name="标题 11">
            <a:extLst>
              <a:ext uri="{FF2B5EF4-FFF2-40B4-BE49-F238E27FC236}">
                <a16:creationId xmlns:a16="http://schemas.microsoft.com/office/drawing/2014/main" id="{BBAB5E01-0AFD-17FF-C9BC-9FD828FDB4D2}"/>
              </a:ext>
            </a:extLst>
          </p:cNvPr>
          <p:cNvSpPr>
            <a:spLocks noGrp="1"/>
          </p:cNvSpPr>
          <p:nvPr>
            <p:ph type="title"/>
          </p:nvPr>
        </p:nvSpPr>
        <p:spPr/>
        <p:txBody>
          <a:bodyPr/>
          <a:lstStyle/>
          <a:p>
            <a:r>
              <a:rPr lang="zh-CN" altLang="en-US" dirty="0"/>
              <a:t>部分贪心</a:t>
            </a:r>
          </a:p>
        </p:txBody>
      </p:sp>
    </p:spTree>
    <p:extLst>
      <p:ext uri="{BB962C8B-B14F-4D97-AF65-F5344CB8AC3E}">
        <p14:creationId xmlns:p14="http://schemas.microsoft.com/office/powerpoint/2010/main" val="865437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8BE4-A1B3-BF02-ED21-ED181C0AA5DA}"/>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31CDCC50-F1E1-35A2-69D6-2A9CF0E68FF7}"/>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8220A244-6265-A897-8CFD-1FFCDAC820F2}"/>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33</a:t>
            </a:fld>
            <a:endParaRPr lang="zh-CN" altLang="en-US"/>
          </a:p>
        </p:txBody>
      </p:sp>
      <p:sp>
        <p:nvSpPr>
          <p:cNvPr id="3" name="文本框 2">
            <a:extLst>
              <a:ext uri="{FF2B5EF4-FFF2-40B4-BE49-F238E27FC236}">
                <a16:creationId xmlns:a16="http://schemas.microsoft.com/office/drawing/2014/main" id="{E02DCB43-F0FB-C4D4-C73B-03B29A1B0BD8}"/>
              </a:ext>
            </a:extLst>
          </p:cNvPr>
          <p:cNvSpPr txBox="1"/>
          <p:nvPr/>
        </p:nvSpPr>
        <p:spPr>
          <a:xfrm>
            <a:off x="295275" y="504825"/>
            <a:ext cx="9486900" cy="461665"/>
          </a:xfrm>
          <a:prstGeom prst="rect">
            <a:avLst/>
          </a:prstGeom>
          <a:noFill/>
        </p:spPr>
        <p:txBody>
          <a:bodyPr wrap="square" rtlCol="0">
            <a:spAutoFit/>
          </a:bodyPr>
          <a:lstStyle/>
          <a:p>
            <a:r>
              <a:rPr lang="zh-CN" altLang="en-US" sz="2400" dirty="0">
                <a:latin typeface="+mj-lt"/>
              </a:rPr>
              <a:t>部分贪心的引入</a:t>
            </a:r>
            <a:endParaRPr lang="en-US" altLang="zh-CN" sz="2400" dirty="0">
              <a:latin typeface="+mj-lt"/>
            </a:endParaRPr>
          </a:p>
        </p:txBody>
      </p:sp>
      <p:sp>
        <p:nvSpPr>
          <p:cNvPr id="2" name="文本框 1">
            <a:extLst>
              <a:ext uri="{FF2B5EF4-FFF2-40B4-BE49-F238E27FC236}">
                <a16:creationId xmlns:a16="http://schemas.microsoft.com/office/drawing/2014/main" id="{B7D05F0B-BFDB-9629-8277-A84CEA37EF1A}"/>
              </a:ext>
            </a:extLst>
          </p:cNvPr>
          <p:cNvSpPr txBox="1"/>
          <p:nvPr/>
        </p:nvSpPr>
        <p:spPr>
          <a:xfrm>
            <a:off x="295274" y="1371600"/>
            <a:ext cx="12125325" cy="3477875"/>
          </a:xfrm>
          <a:prstGeom prst="rect">
            <a:avLst/>
          </a:prstGeom>
          <a:noFill/>
        </p:spPr>
        <p:txBody>
          <a:bodyPr wrap="square" rtlCol="0">
            <a:spAutoFit/>
          </a:bodyPr>
          <a:lstStyle/>
          <a:p>
            <a:r>
              <a:rPr lang="zh-CN" altLang="en-US" sz="2000" dirty="0"/>
              <a:t>部分贪心是由高逸涵在 </a:t>
            </a:r>
            <a:r>
              <a:rPr lang="en-US" altLang="zh-CN" sz="2000" dirty="0"/>
              <a:t>2008 </a:t>
            </a:r>
            <a:r>
              <a:rPr lang="zh-CN" altLang="en-US" sz="2000" dirty="0"/>
              <a:t>年论文中提出的算法。</a:t>
            </a:r>
            <a:endParaRPr lang="en-US" altLang="zh-CN" sz="2000" dirty="0"/>
          </a:p>
          <a:p>
            <a:endParaRPr lang="en-US" altLang="zh-CN" sz="2000" dirty="0"/>
          </a:p>
          <a:p>
            <a:r>
              <a:rPr lang="zh-CN" altLang="en-US" sz="2000" dirty="0"/>
              <a:t>贪心算法在信息学竞赛中广泛使用，但由于针对性的数据的存在，使得贪心算法不能得到正确的结果。</a:t>
            </a:r>
            <a:endParaRPr lang="en-US" altLang="zh-CN" sz="2000" dirty="0"/>
          </a:p>
          <a:p>
            <a:endParaRPr lang="en-US" altLang="zh-CN" sz="2000" dirty="0"/>
          </a:p>
          <a:p>
            <a:r>
              <a:rPr lang="zh-CN" altLang="en-US" sz="2000" dirty="0"/>
              <a:t>此时，部分贪心的作用就体现了。</a:t>
            </a:r>
            <a:endParaRPr lang="en-US" altLang="zh-CN" sz="2000" dirty="0"/>
          </a:p>
          <a:p>
            <a:endParaRPr lang="en-US" altLang="zh-CN" sz="2000" dirty="0"/>
          </a:p>
          <a:p>
            <a:r>
              <a:rPr lang="zh-CN" altLang="en-US" sz="2000" dirty="0"/>
              <a:t>部分贪心，顾名思义，就是在问题的局部采用贪心算法，而在其他部分采取其他算法。</a:t>
            </a:r>
            <a:endParaRPr lang="en-US" altLang="zh-CN" sz="2000" dirty="0"/>
          </a:p>
          <a:p>
            <a:endParaRPr lang="en-US" altLang="zh-CN" sz="2000" dirty="0"/>
          </a:p>
          <a:p>
            <a:r>
              <a:rPr lang="zh-CN" altLang="en-US" sz="2000" dirty="0"/>
              <a:t>当问题的特殊情况普遍较小时，朴素算法可以在规定时间中实现时，贪心又可以提高算法时间效率。</a:t>
            </a:r>
            <a:endParaRPr lang="en-US" altLang="zh-CN" sz="2000" dirty="0"/>
          </a:p>
          <a:p>
            <a:endParaRPr lang="en-US" altLang="zh-CN" sz="2000" dirty="0"/>
          </a:p>
          <a:p>
            <a:r>
              <a:rPr lang="zh-CN" altLang="en-US" sz="2000" dirty="0"/>
              <a:t>部分贪心一般不能保证有正确性，但正确率较高。</a:t>
            </a:r>
          </a:p>
        </p:txBody>
      </p:sp>
    </p:spTree>
    <p:extLst>
      <p:ext uri="{BB962C8B-B14F-4D97-AF65-F5344CB8AC3E}">
        <p14:creationId xmlns:p14="http://schemas.microsoft.com/office/powerpoint/2010/main" val="97340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CF25-3268-3B62-B154-B639F6A34EB5}"/>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D9001285-B941-1D03-C7F2-84D2FF283B38}"/>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158B7AD8-AA52-FA57-90A8-ED88576B8B6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34</a:t>
            </a:fld>
            <a:endParaRPr lang="zh-CN" altLang="en-US"/>
          </a:p>
        </p:txBody>
      </p:sp>
      <p:sp>
        <p:nvSpPr>
          <p:cNvPr id="3" name="文本框 2">
            <a:extLst>
              <a:ext uri="{FF2B5EF4-FFF2-40B4-BE49-F238E27FC236}">
                <a16:creationId xmlns:a16="http://schemas.microsoft.com/office/drawing/2014/main" id="{79E32617-6F3F-F2DC-7153-8B7523FABB74}"/>
              </a:ext>
            </a:extLst>
          </p:cNvPr>
          <p:cNvSpPr txBox="1"/>
          <p:nvPr/>
        </p:nvSpPr>
        <p:spPr>
          <a:xfrm>
            <a:off x="390525" y="1085850"/>
            <a:ext cx="9486900" cy="461665"/>
          </a:xfrm>
          <a:prstGeom prst="rect">
            <a:avLst/>
          </a:prstGeom>
          <a:noFill/>
        </p:spPr>
        <p:txBody>
          <a:bodyPr wrap="square" rtlCol="0">
            <a:spAutoFit/>
          </a:bodyPr>
          <a:lstStyle/>
          <a:p>
            <a:r>
              <a:rPr lang="zh-CN" altLang="en-US" sz="2400" b="1" dirty="0">
                <a:latin typeface="+mj-lt"/>
              </a:rPr>
              <a:t>骆驼</a:t>
            </a:r>
            <a:endParaRPr lang="en-US" altLang="zh-CN" b="1" dirty="0">
              <a:latin typeface="+mj-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514D157-B59D-447E-C21A-6DD35E452A40}"/>
                  </a:ext>
                </a:extLst>
              </p:cNvPr>
              <p:cNvSpPr txBox="1"/>
              <p:nvPr/>
            </p:nvSpPr>
            <p:spPr>
              <a:xfrm>
                <a:off x="390524" y="1964352"/>
                <a:ext cx="11382375" cy="3416320"/>
              </a:xfrm>
              <a:prstGeom prst="rect">
                <a:avLst/>
              </a:prstGeom>
              <a:noFill/>
            </p:spPr>
            <p:txBody>
              <a:bodyPr wrap="square" rtlCol="0">
                <a:spAutoFit/>
              </a:bodyPr>
              <a:lstStyle/>
              <a:p>
                <a:r>
                  <a:rPr lang="zh-CN" altLang="en-US" sz="2400" dirty="0"/>
                  <a:t>有 </a:t>
                </a:r>
                <a14:m>
                  <m:oMath xmlns:m="http://schemas.openxmlformats.org/officeDocument/2006/math">
                    <m:r>
                      <a:rPr lang="en-US" altLang="zh-CN" sz="2400" i="1" dirty="0" smtClean="0">
                        <a:latin typeface="Cambria Math" panose="02040503050406030204" pitchFamily="18" charset="0"/>
                      </a:rPr>
                      <m:t>𝑝</m:t>
                    </m:r>
                    <m:r>
                      <a:rPr lang="en-US" altLang="zh-CN" sz="2400" b="0" i="1" dirty="0" smtClean="0">
                        <a:latin typeface="Cambria Math" panose="02040503050406030204" pitchFamily="18" charset="0"/>
                      </a:rPr>
                      <m:t> </m:t>
                    </m:r>
                  </m:oMath>
                </a14:m>
                <a:r>
                  <a:rPr lang="zh-CN" altLang="en-US" sz="2400" dirty="0"/>
                  <a:t>个人带着 </a:t>
                </a:r>
                <a14:m>
                  <m:oMath xmlns:m="http://schemas.openxmlformats.org/officeDocument/2006/math">
                    <m:r>
                      <a:rPr lang="en-US" altLang="zh-CN" sz="2400" i="1" dirty="0" smtClean="0">
                        <a:latin typeface="Cambria Math" panose="02040503050406030204" pitchFamily="18" charset="0"/>
                      </a:rPr>
                      <m:t>𝑥</m:t>
                    </m:r>
                    <m:r>
                      <a:rPr lang="en-US" altLang="zh-CN" sz="2400" b="0" i="1" dirty="0" smtClean="0">
                        <a:latin typeface="Cambria Math" panose="02040503050406030204" pitchFamily="18" charset="0"/>
                      </a:rPr>
                      <m:t> </m:t>
                    </m:r>
                  </m:oMath>
                </a14:m>
                <a:r>
                  <a:rPr lang="zh-CN" altLang="en-US" sz="2400" dirty="0"/>
                  <a:t>个小包 </a:t>
                </a:r>
                <a14:m>
                  <m:oMath xmlns:m="http://schemas.openxmlformats.org/officeDocument/2006/math">
                    <m:r>
                      <a:rPr lang="en-US" altLang="zh-CN" sz="2400" i="1" dirty="0" smtClean="0">
                        <a:latin typeface="Cambria Math" panose="02040503050406030204" pitchFamily="18" charset="0"/>
                      </a:rPr>
                      <m:t>𝑦</m:t>
                    </m:r>
                    <m:r>
                      <a:rPr lang="en-US" altLang="zh-CN" sz="2400" b="0" i="1" dirty="0" smtClean="0">
                        <a:latin typeface="Cambria Math" panose="02040503050406030204" pitchFamily="18" charset="0"/>
                      </a:rPr>
                      <m:t> </m:t>
                    </m:r>
                  </m:oMath>
                </a14:m>
                <a:r>
                  <a:rPr lang="zh-CN" altLang="en-US" sz="2400" dirty="0"/>
                  <a:t>个大包穿越沙漠</a:t>
                </a:r>
                <a:endParaRPr lang="en-US" altLang="zh-CN" sz="2400" dirty="0"/>
              </a:p>
              <a:p>
                <a:endParaRPr lang="zh-CN" altLang="en-US" sz="2400" dirty="0"/>
              </a:p>
              <a:p>
                <a:r>
                  <a:rPr lang="zh-CN" altLang="en-US" sz="2400" dirty="0"/>
                  <a:t>每匹骆驼可以背的物体只能是下列四种组合之一：不超过 </a:t>
                </a:r>
                <a14:m>
                  <m:oMath xmlns:m="http://schemas.openxmlformats.org/officeDocument/2006/math">
                    <m:r>
                      <a:rPr lang="en-US" altLang="zh-CN" sz="2400" i="1" dirty="0" smtClean="0">
                        <a:latin typeface="Cambria Math" panose="02040503050406030204" pitchFamily="18" charset="0"/>
                      </a:rPr>
                      <m:t>3</m:t>
                    </m:r>
                    <m:r>
                      <a:rPr lang="en-US" altLang="zh-CN" sz="2400" b="0" i="1" dirty="0" smtClean="0">
                        <a:latin typeface="Cambria Math" panose="02040503050406030204" pitchFamily="18" charset="0"/>
                      </a:rPr>
                      <m:t> </m:t>
                    </m:r>
                  </m:oMath>
                </a14:m>
                <a:r>
                  <a:rPr lang="zh-CN" altLang="en-US" sz="2400" dirty="0"/>
                  <a:t>个小包；不超过 </a:t>
                </a:r>
                <a14:m>
                  <m:oMath xmlns:m="http://schemas.openxmlformats.org/officeDocument/2006/math">
                    <m:r>
                      <a:rPr lang="en-US" altLang="zh-CN" sz="2400" i="1" dirty="0" smtClean="0">
                        <a:latin typeface="Cambria Math" panose="02040503050406030204" pitchFamily="18" charset="0"/>
                      </a:rPr>
                      <m:t>2</m:t>
                    </m:r>
                    <m:r>
                      <a:rPr lang="en-US" altLang="zh-CN" sz="2400" b="0" i="1" dirty="0" smtClean="0">
                        <a:latin typeface="Cambria Math" panose="02040503050406030204" pitchFamily="18" charset="0"/>
                      </a:rPr>
                      <m:t> </m:t>
                    </m:r>
                  </m:oMath>
                </a14:m>
                <a:r>
                  <a:rPr lang="zh-CN" altLang="en-US" sz="2400" dirty="0"/>
                  <a:t>个大包；</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个人与不超过</a:t>
                </a:r>
                <a14:m>
                  <m:oMath xmlns:m="http://schemas.openxmlformats.org/officeDocument/2006/math">
                    <m:r>
                      <a:rPr lang="en-US" altLang="zh-CN" sz="2400" i="1" dirty="0" smtClean="0">
                        <a:latin typeface="Cambria Math" panose="02040503050406030204" pitchFamily="18" charset="0"/>
                      </a:rPr>
                      <m:t>2</m:t>
                    </m:r>
                  </m:oMath>
                </a14:m>
                <a:r>
                  <a:rPr lang="zh-CN" altLang="en-US" sz="2400" dirty="0"/>
                  <a:t>个小包；</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个人和</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个大包。</a:t>
                </a:r>
                <a:endParaRPr lang="en-US" altLang="zh-CN" sz="2400" dirty="0"/>
              </a:p>
              <a:p>
                <a:endParaRPr lang="zh-CN" altLang="en-US" sz="2400" dirty="0"/>
              </a:p>
              <a:p>
                <a:r>
                  <a:rPr lang="zh-CN" altLang="en-US" sz="2400" dirty="0"/>
                  <a:t>问最少需要多少骆驼？ </a:t>
                </a:r>
              </a:p>
              <a:p>
                <a:endParaRPr lang="en-US" altLang="zh-CN" sz="2400" dirty="0"/>
              </a:p>
              <a:p>
                <a:r>
                  <a:rPr lang="zh-CN" altLang="en-US" sz="2400" dirty="0"/>
                  <a:t>数据范围：</a:t>
                </a:r>
                <a14:m>
                  <m:oMath xmlns:m="http://schemas.openxmlformats.org/officeDocument/2006/math">
                    <m:r>
                      <a:rPr lang="en-US" altLang="zh-CN" sz="2400" i="1" dirty="0" smtClean="0">
                        <a:latin typeface="Cambria Math" panose="02040503050406030204" pitchFamily="18" charset="0"/>
                      </a:rPr>
                      <m:t>1&lt;=</m:t>
                    </m:r>
                    <m:r>
                      <a:rPr lang="en-US" altLang="zh-CN" sz="2400" i="1" dirty="0" err="1" smtClean="0">
                        <a:latin typeface="Cambria Math" panose="02040503050406030204" pitchFamily="18" charset="0"/>
                      </a:rPr>
                      <m:t>𝑝</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&lt;=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9</m:t>
                        </m:r>
                      </m:sup>
                    </m:sSup>
                  </m:oMath>
                </a14:m>
                <a:endParaRPr lang="en-US" altLang="zh-CN" sz="2400" dirty="0"/>
              </a:p>
              <a:p>
                <a:endParaRPr lang="zh-CN" altLang="en-US" sz="2400" dirty="0"/>
              </a:p>
            </p:txBody>
          </p:sp>
        </mc:Choice>
        <mc:Fallback xmlns="">
          <p:sp>
            <p:nvSpPr>
              <p:cNvPr id="2" name="文本框 1">
                <a:extLst>
                  <a:ext uri="{FF2B5EF4-FFF2-40B4-BE49-F238E27FC236}">
                    <a16:creationId xmlns:a16="http://schemas.microsoft.com/office/drawing/2014/main" id="{C514D157-B59D-447E-C21A-6DD35E452A40}"/>
                  </a:ext>
                </a:extLst>
              </p:cNvPr>
              <p:cNvSpPr txBox="1">
                <a:spLocks noRot="1" noChangeAspect="1" noMove="1" noResize="1" noEditPoints="1" noAdjustHandles="1" noChangeArrowheads="1" noChangeShapeType="1" noTextEdit="1"/>
              </p:cNvSpPr>
              <p:nvPr/>
            </p:nvSpPr>
            <p:spPr>
              <a:xfrm>
                <a:off x="390524" y="1964352"/>
                <a:ext cx="11382375" cy="3416320"/>
              </a:xfrm>
              <a:prstGeom prst="rect">
                <a:avLst/>
              </a:prstGeom>
              <a:blipFill>
                <a:blip r:embed="rId3"/>
                <a:stretch>
                  <a:fillRect l="-803" t="-21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65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34448-200A-AA8C-360F-2275FC94128F}"/>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4131D2B6-634C-5FB2-FB06-D0CE6523D00B}"/>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137A5039-9AC2-E467-B239-99A4B57EB527}"/>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35</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6391988-0A9C-3B25-2EC5-48BCCD902A25}"/>
                  </a:ext>
                </a:extLst>
              </p:cNvPr>
              <p:cNvSpPr txBox="1"/>
              <p:nvPr/>
            </p:nvSpPr>
            <p:spPr>
              <a:xfrm>
                <a:off x="323850" y="1162050"/>
                <a:ext cx="9486900" cy="1816588"/>
              </a:xfrm>
              <a:prstGeom prst="rect">
                <a:avLst/>
              </a:prstGeom>
              <a:noFill/>
            </p:spPr>
            <p:txBody>
              <a:bodyPr wrap="square" rtlCol="0">
                <a:spAutoFit/>
              </a:bodyPr>
              <a:lstStyle/>
              <a:p>
                <a:r>
                  <a:rPr lang="zh-CN" altLang="en-US" dirty="0"/>
                  <a:t>易得：</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𝑖</m:t>
                              </m:r>
                              <m:r>
                                <a:rPr lang="en-US" altLang="zh-CN" b="0" i="1" smtClean="0">
                                  <a:latin typeface="Cambria Math" panose="02040503050406030204" pitchFamily="18" charset="0"/>
                                </a:rPr>
                                <m:t>=0</m:t>
                              </m:r>
                            </m:e>
                          </m:eqAr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m:oMathPara>
                </a14:m>
                <a:endParaRPr lang="en-US" altLang="zh-CN" dirty="0"/>
              </a:p>
              <a:p>
                <a:endParaRPr lang="en-US" altLang="zh-CN" dirty="0"/>
              </a:p>
              <a:p>
                <a:r>
                  <a:rPr lang="zh-CN" altLang="en-US" sz="1800" dirty="0"/>
                  <a:t>但由于数据规模巨大，直接枚举显然行不通，需要另想办法。</a:t>
                </a:r>
              </a:p>
            </p:txBody>
          </p:sp>
        </mc:Choice>
        <mc:Fallback xmlns="">
          <p:sp>
            <p:nvSpPr>
              <p:cNvPr id="3" name="文本框 2">
                <a:extLst>
                  <a:ext uri="{FF2B5EF4-FFF2-40B4-BE49-F238E27FC236}">
                    <a16:creationId xmlns:a16="http://schemas.microsoft.com/office/drawing/2014/main" id="{36391988-0A9C-3B25-2EC5-48BCCD902A25}"/>
                  </a:ext>
                </a:extLst>
              </p:cNvPr>
              <p:cNvSpPr txBox="1">
                <a:spLocks noRot="1" noChangeAspect="1" noMove="1" noResize="1" noEditPoints="1" noAdjustHandles="1" noChangeArrowheads="1" noChangeShapeType="1" noTextEdit="1"/>
              </p:cNvSpPr>
              <p:nvPr/>
            </p:nvSpPr>
            <p:spPr>
              <a:xfrm>
                <a:off x="323850" y="1162050"/>
                <a:ext cx="9486900" cy="1816588"/>
              </a:xfrm>
              <a:prstGeom prst="rect">
                <a:avLst/>
              </a:prstGeom>
              <a:blipFill>
                <a:blip r:embed="rId3"/>
                <a:stretch>
                  <a:fillRect l="-514" t="-3020" b="-33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107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266BB-AD57-39F8-8B0B-A7F089C83CAB}"/>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770A126B-C961-E63C-977E-3D85A885D34B}"/>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63BD1105-B9AA-6396-94FD-19078E6835FA}"/>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36</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D48FB7-B1EE-18CF-DF5D-E581C33BE688}"/>
                  </a:ext>
                </a:extLst>
              </p:cNvPr>
              <p:cNvSpPr txBox="1"/>
              <p:nvPr/>
            </p:nvSpPr>
            <p:spPr>
              <a:xfrm>
                <a:off x="390525" y="1085850"/>
                <a:ext cx="9486900" cy="48651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𝑖</m:t>
                              </m:r>
                              <m:r>
                                <a:rPr lang="en-US" altLang="zh-CN" b="0" i="1" smtClean="0">
                                  <a:latin typeface="Cambria Math" panose="02040503050406030204" pitchFamily="18" charset="0"/>
                                </a:rPr>
                                <m:t>=0</m:t>
                              </m:r>
                            </m:e>
                          </m:eqArr>
                        </m:e>
                      </m:func>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oMath>
                  </m:oMathPara>
                </a14:m>
                <a:endParaRPr lang="en-US" altLang="zh-CN" b="0" dirty="0"/>
              </a:p>
              <a:p>
                <a:endParaRPr lang="en-US" altLang="zh-CN" dirty="0"/>
              </a:p>
              <a:p>
                <a:r>
                  <a:rPr lang="zh-CN" altLang="en-US" dirty="0"/>
                  <a:t>由于取整运算符的存在，导致无法直接算。</a:t>
                </a:r>
                <a:endParaRPr lang="en-US" altLang="zh-CN" dirty="0"/>
              </a:p>
              <a:p>
                <a:endParaRPr lang="en-US" altLang="zh-CN" dirty="0"/>
              </a:p>
              <a:p>
                <a:r>
                  <a:rPr lang="zh-CN" altLang="en-US" dirty="0"/>
                  <a:t>但从趋势来看，</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的增加显然有利于 </a:t>
                </a:r>
                <a14:m>
                  <m:oMath xmlns:m="http://schemas.openxmlformats.org/officeDocument/2006/math">
                    <m:r>
                      <a:rPr lang="en-US" altLang="zh-CN" b="0" i="1" smtClean="0">
                        <a:latin typeface="Cambria Math" panose="02040503050406030204" pitchFamily="18" charset="0"/>
                      </a:rPr>
                      <m:t>𝑎𝑛𝑠</m:t>
                    </m:r>
                  </m:oMath>
                </a14:m>
                <a:r>
                  <a:rPr lang="en-US" altLang="zh-CN" dirty="0"/>
                  <a:t> </a:t>
                </a:r>
                <a:r>
                  <a:rPr lang="zh-CN" altLang="en-US" dirty="0"/>
                  <a:t>的减小。</a:t>
                </a:r>
                <a:endParaRPr lang="en-US" altLang="zh-CN" dirty="0"/>
              </a:p>
              <a:p>
                <a:endParaRPr lang="en-US" altLang="zh-CN" dirty="0"/>
              </a:p>
              <a:p>
                <a:r>
                  <a:rPr lang="zh-CN" altLang="en-US" dirty="0"/>
                  <a:t>那么根据贪心思想我们尽量让人带小包。</a:t>
                </a:r>
                <a:endParaRPr lang="en-US" altLang="zh-CN" dirty="0"/>
              </a:p>
              <a:p>
                <a:endParaRPr lang="en-US" altLang="zh-CN" dirty="0"/>
              </a:p>
              <a:p>
                <a:r>
                  <a:rPr lang="zh-CN" altLang="en-US" dirty="0"/>
                  <a:t>我们得到一个贪心，如果小包个数 </a:t>
                </a:r>
                <a14:m>
                  <m:oMath xmlns:m="http://schemas.openxmlformats.org/officeDocument/2006/math">
                    <m:r>
                      <a:rPr lang="en-US" altLang="zh-CN" b="0" i="1" smtClean="0">
                        <a:latin typeface="Cambria Math" panose="02040503050406030204" pitchFamily="18" charset="0"/>
                      </a:rPr>
                      <m:t>≥2</m:t>
                    </m:r>
                  </m:oMath>
                </a14:m>
                <a:r>
                  <a:rPr lang="en-US" altLang="zh-CN" dirty="0"/>
                  <a:t> </a:t>
                </a:r>
                <a:r>
                  <a:rPr lang="zh-CN" altLang="en-US" dirty="0"/>
                  <a:t>并且还有人是空闲的，那么令这个人带者小包，否则令这个人带大包。</a:t>
                </a:r>
                <a:endParaRPr lang="en-US" altLang="zh-CN" dirty="0"/>
              </a:p>
              <a:p>
                <a:endParaRPr lang="en-US" altLang="zh-CN" dirty="0"/>
              </a:p>
              <a:p>
                <a:r>
                  <a:rPr lang="zh-CN" altLang="en-US" dirty="0"/>
                  <a:t>但不幸的是，这个算法是错的（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=3,</m:t>
                    </m:r>
                    <m:r>
                      <a:rPr lang="en-US" altLang="zh-CN" b="0" i="1" smtClean="0">
                        <a:latin typeface="Cambria Math" panose="02040503050406030204" pitchFamily="18" charset="0"/>
                      </a:rPr>
                      <m:t>𝑦</m:t>
                    </m:r>
                    <m:r>
                      <a:rPr lang="en-US" altLang="zh-CN" b="0" i="1" smtClean="0">
                        <a:latin typeface="Cambria Math" panose="02040503050406030204" pitchFamily="18" charset="0"/>
                      </a:rPr>
                      <m:t>=3,</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oMath>
                </a14:m>
                <a:r>
                  <a:rPr lang="zh-CN" altLang="en-US" dirty="0"/>
                  <a:t>）</a:t>
                </a:r>
                <a:endParaRPr lang="en-US" altLang="zh-CN" dirty="0"/>
              </a:p>
              <a:p>
                <a:endParaRPr lang="en-US" altLang="zh-CN" dirty="0"/>
              </a:p>
              <a:p>
                <a:r>
                  <a:rPr lang="zh-CN" altLang="en-US" dirty="0"/>
                  <a:t>该如何改进呢。</a:t>
                </a:r>
                <a:endParaRPr lang="en-US" altLang="zh-CN" dirty="0"/>
              </a:p>
              <a:p>
                <a:endParaRPr lang="en-US" altLang="zh-CN" dirty="0"/>
              </a:p>
              <a:p>
                <a:endParaRPr lang="en-US" altLang="zh-CN" dirty="0"/>
              </a:p>
            </p:txBody>
          </p:sp>
        </mc:Choice>
        <mc:Fallback xmlns="">
          <p:sp>
            <p:nvSpPr>
              <p:cNvPr id="3" name="文本框 2">
                <a:extLst>
                  <a:ext uri="{FF2B5EF4-FFF2-40B4-BE49-F238E27FC236}">
                    <a16:creationId xmlns:a16="http://schemas.microsoft.com/office/drawing/2014/main" id="{B8D48FB7-B1EE-18CF-DF5D-E581C33BE688}"/>
                  </a:ext>
                </a:extLst>
              </p:cNvPr>
              <p:cNvSpPr txBox="1">
                <a:spLocks noRot="1" noChangeAspect="1" noMove="1" noResize="1" noEditPoints="1" noAdjustHandles="1" noChangeArrowheads="1" noChangeShapeType="1" noTextEdit="1"/>
              </p:cNvSpPr>
              <p:nvPr/>
            </p:nvSpPr>
            <p:spPr>
              <a:xfrm>
                <a:off x="390525" y="1085850"/>
                <a:ext cx="9486900" cy="4865178"/>
              </a:xfrm>
              <a:prstGeom prst="rect">
                <a:avLst/>
              </a:prstGeom>
              <a:blipFill>
                <a:blip r:embed="rId3"/>
                <a:stretch>
                  <a:fillRect l="-514"/>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F9B087C-2C37-BB5B-F8AE-60E0DA6B2682}"/>
              </a:ext>
            </a:extLst>
          </p:cNvPr>
          <p:cNvSpPr txBox="1"/>
          <p:nvPr/>
        </p:nvSpPr>
        <p:spPr>
          <a:xfrm>
            <a:off x="5648325" y="2971800"/>
            <a:ext cx="914400" cy="914400"/>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5845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7DE8-E264-E9C7-91DA-653381AFBF56}"/>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3D5E063E-BF8E-468B-C748-BE38E5298AF8}"/>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AC92FA9E-6C46-2E39-E349-19F3F0BFD8D5}"/>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37</a:t>
            </a:fld>
            <a:endParaRPr lang="zh-CN" altLang="en-US"/>
          </a:p>
        </p:txBody>
      </p:sp>
      <p:sp>
        <p:nvSpPr>
          <p:cNvPr id="3" name="文本框 2">
            <a:extLst>
              <a:ext uri="{FF2B5EF4-FFF2-40B4-BE49-F238E27FC236}">
                <a16:creationId xmlns:a16="http://schemas.microsoft.com/office/drawing/2014/main" id="{5713FBAE-F105-9CFF-6B0E-152752B13B9D}"/>
              </a:ext>
            </a:extLst>
          </p:cNvPr>
          <p:cNvSpPr txBox="1"/>
          <p:nvPr/>
        </p:nvSpPr>
        <p:spPr>
          <a:xfrm>
            <a:off x="390525" y="1085850"/>
            <a:ext cx="9486900" cy="369332"/>
          </a:xfrm>
          <a:prstGeom prst="rect">
            <a:avLst/>
          </a:prstGeom>
          <a:noFill/>
        </p:spPr>
        <p:txBody>
          <a:bodyPr wrap="square" rtlCol="0">
            <a:spAutoFit/>
          </a:bodyPr>
          <a:lstStyle/>
          <a:p>
            <a:endParaRPr lang="en-US" altLang="zh-CN"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68C3D7-00CA-9BEB-BD0A-1505206F9075}"/>
                  </a:ext>
                </a:extLst>
              </p:cNvPr>
              <p:cNvSpPr txBox="1"/>
              <p:nvPr/>
            </p:nvSpPr>
            <p:spPr>
              <a:xfrm>
                <a:off x="838199" y="1009650"/>
                <a:ext cx="11096625" cy="1477328"/>
              </a:xfrm>
              <a:prstGeom prst="rect">
                <a:avLst/>
              </a:prstGeom>
              <a:noFill/>
            </p:spPr>
            <p:txBody>
              <a:bodyPr wrap="square" rtlCol="0">
                <a:spAutoFit/>
              </a:bodyPr>
              <a:lstStyle/>
              <a:p>
                <a:r>
                  <a:rPr lang="zh-CN" altLang="en-US" dirty="0"/>
                  <a:t>当人数和小包的数量都充分大，这样贪心是没有任何问题的。</a:t>
                </a:r>
                <a:endParaRPr lang="en-US" altLang="zh-CN" dirty="0"/>
              </a:p>
              <a:p>
                <a:endParaRPr lang="en-US" altLang="zh-CN" dirty="0"/>
              </a:p>
              <a:p>
                <a:r>
                  <a:rPr lang="zh-CN" altLang="en-US" dirty="0"/>
                  <a:t>经过验证当人数和小包数都大于 </a:t>
                </a:r>
                <a14:m>
                  <m:oMath xmlns:m="http://schemas.openxmlformats.org/officeDocument/2006/math">
                    <m:r>
                      <a:rPr lang="en-US" altLang="zh-CN" b="0" i="1" smtClean="0">
                        <a:latin typeface="Cambria Math" panose="02040503050406030204" pitchFamily="18" charset="0"/>
                      </a:rPr>
                      <m:t>20</m:t>
                    </m:r>
                  </m:oMath>
                </a14:m>
                <a:r>
                  <a:rPr lang="en-US" altLang="zh-CN" dirty="0"/>
                  <a:t> </a:t>
                </a:r>
                <a:r>
                  <a:rPr lang="zh-CN" altLang="en-US" dirty="0"/>
                  <a:t>时，贪心没有问题。</a:t>
                </a:r>
                <a:endParaRPr lang="en-US" altLang="zh-CN" dirty="0"/>
              </a:p>
              <a:p>
                <a:endParaRPr lang="en-US" altLang="zh-CN" dirty="0"/>
              </a:p>
              <a:p>
                <a:r>
                  <a:rPr lang="zh-CN" altLang="en-US" dirty="0"/>
                  <a:t>人数和小包数有一个小于</a:t>
                </a:r>
                <a:r>
                  <a:rPr lang="en-US" altLang="zh-CN" dirty="0"/>
                  <a:t> </a:t>
                </a:r>
                <a14:m>
                  <m:oMath xmlns:m="http://schemas.openxmlformats.org/officeDocument/2006/math">
                    <m:r>
                      <a:rPr lang="en-US" altLang="zh-CN" b="0" i="1" smtClean="0">
                        <a:latin typeface="Cambria Math" panose="02040503050406030204" pitchFamily="18" charset="0"/>
                      </a:rPr>
                      <m:t>20</m:t>
                    </m:r>
                  </m:oMath>
                </a14:m>
                <a:r>
                  <a:rPr lang="zh-CN" altLang="en-US" dirty="0"/>
                  <a:t> 时可以使用枚举解决问题。</a:t>
                </a:r>
                <a:endParaRPr lang="en-US" altLang="zh-CN" dirty="0"/>
              </a:p>
            </p:txBody>
          </p:sp>
        </mc:Choice>
        <mc:Fallback xmlns="">
          <p:sp>
            <p:nvSpPr>
              <p:cNvPr id="2" name="文本框 1">
                <a:extLst>
                  <a:ext uri="{FF2B5EF4-FFF2-40B4-BE49-F238E27FC236}">
                    <a16:creationId xmlns:a16="http://schemas.microsoft.com/office/drawing/2014/main" id="{C368C3D7-00CA-9BEB-BD0A-1505206F9075}"/>
                  </a:ext>
                </a:extLst>
              </p:cNvPr>
              <p:cNvSpPr txBox="1">
                <a:spLocks noRot="1" noChangeAspect="1" noMove="1" noResize="1" noEditPoints="1" noAdjustHandles="1" noChangeArrowheads="1" noChangeShapeType="1" noTextEdit="1"/>
              </p:cNvSpPr>
              <p:nvPr/>
            </p:nvSpPr>
            <p:spPr>
              <a:xfrm>
                <a:off x="838199" y="1009650"/>
                <a:ext cx="11096625" cy="1477328"/>
              </a:xfrm>
              <a:prstGeom prst="rect">
                <a:avLst/>
              </a:prstGeom>
              <a:blipFill>
                <a:blip r:embed="rId3"/>
                <a:stretch>
                  <a:fillRect l="-439" t="-3719" b="-454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0AC45CC-3289-1696-5647-4DF98BFEAD68}"/>
              </a:ext>
            </a:extLst>
          </p:cNvPr>
          <p:cNvSpPr txBox="1"/>
          <p:nvPr/>
        </p:nvSpPr>
        <p:spPr>
          <a:xfrm>
            <a:off x="838199" y="2563178"/>
            <a:ext cx="685801" cy="369332"/>
          </a:xfrm>
          <a:prstGeom prst="rect">
            <a:avLst/>
          </a:prstGeom>
          <a:noFill/>
          <a:ln>
            <a:solidFill>
              <a:schemeClr val="tx1"/>
            </a:solidFill>
          </a:ln>
        </p:spPr>
        <p:txBody>
          <a:bodyPr wrap="square" rtlCol="0">
            <a:spAutoFit/>
          </a:bodyPr>
          <a:lstStyle/>
          <a:p>
            <a:r>
              <a:rPr lang="zh-CN" altLang="en-US" dirty="0"/>
              <a:t>已知</a:t>
            </a:r>
          </a:p>
        </p:txBody>
      </p:sp>
      <p:cxnSp>
        <p:nvCxnSpPr>
          <p:cNvPr id="8" name="直接箭头连接符 7">
            <a:extLst>
              <a:ext uri="{FF2B5EF4-FFF2-40B4-BE49-F238E27FC236}">
                <a16:creationId xmlns:a16="http://schemas.microsoft.com/office/drawing/2014/main" id="{0CD4265B-CB9C-AE2B-80CF-A48654709268}"/>
              </a:ext>
            </a:extLst>
          </p:cNvPr>
          <p:cNvCxnSpPr>
            <a:stCxn id="6" idx="2"/>
          </p:cNvCxnSpPr>
          <p:nvPr/>
        </p:nvCxnSpPr>
        <p:spPr>
          <a:xfrm>
            <a:off x="1171575" y="293251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E8DE50B-9D49-A2AD-8B49-FCB6C02BEF03}"/>
              </a:ext>
            </a:extLst>
          </p:cNvPr>
          <p:cNvCxnSpPr>
            <a:cxnSpLocks/>
          </p:cNvCxnSpPr>
          <p:nvPr/>
        </p:nvCxnSpPr>
        <p:spPr>
          <a:xfrm flipH="1">
            <a:off x="590550" y="2932510"/>
            <a:ext cx="933450" cy="66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BDDD09C-B7C0-CBEC-F396-91ED1AFEE604}"/>
              </a:ext>
            </a:extLst>
          </p:cNvPr>
          <p:cNvCxnSpPr/>
          <p:nvPr/>
        </p:nvCxnSpPr>
        <p:spPr>
          <a:xfrm>
            <a:off x="3067050" y="413385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04DB06D-B58C-B539-0441-89097BA0F703}"/>
              </a:ext>
            </a:extLst>
          </p:cNvPr>
          <p:cNvCxnSpPr>
            <a:cxnSpLocks/>
            <a:stCxn id="6" idx="2"/>
          </p:cNvCxnSpPr>
          <p:nvPr/>
        </p:nvCxnSpPr>
        <p:spPr>
          <a:xfrm>
            <a:off x="1181100" y="2932510"/>
            <a:ext cx="914400" cy="496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D865E5F9-2D89-7F9D-9DDD-3E6CDEDAFDA9}"/>
              </a:ext>
            </a:extLst>
          </p:cNvPr>
          <p:cNvSpPr txBox="1"/>
          <p:nvPr/>
        </p:nvSpPr>
        <p:spPr>
          <a:xfrm>
            <a:off x="2085975" y="3212068"/>
            <a:ext cx="1104900" cy="369332"/>
          </a:xfrm>
          <a:prstGeom prst="rect">
            <a:avLst/>
          </a:prstGeom>
          <a:noFill/>
          <a:ln>
            <a:solidFill>
              <a:schemeClr val="tx1"/>
            </a:solidFill>
          </a:ln>
        </p:spPr>
        <p:txBody>
          <a:bodyPr wrap="square" rtlCol="0">
            <a:spAutoFit/>
          </a:bodyPr>
          <a:lstStyle/>
          <a:p>
            <a:r>
              <a:rPr lang="zh-CN" altLang="en-US" dirty="0"/>
              <a:t>朴素算法</a:t>
            </a:r>
          </a:p>
        </p:txBody>
      </p:sp>
      <p:sp>
        <p:nvSpPr>
          <p:cNvPr id="20" name="文本框 19">
            <a:extLst>
              <a:ext uri="{FF2B5EF4-FFF2-40B4-BE49-F238E27FC236}">
                <a16:creationId xmlns:a16="http://schemas.microsoft.com/office/drawing/2014/main" id="{F8B5C16C-AE75-F26E-21FB-7445F932CA00}"/>
              </a:ext>
            </a:extLst>
          </p:cNvPr>
          <p:cNvSpPr txBox="1"/>
          <p:nvPr/>
        </p:nvSpPr>
        <p:spPr>
          <a:xfrm>
            <a:off x="2085974" y="4107776"/>
            <a:ext cx="1104901" cy="369332"/>
          </a:xfrm>
          <a:prstGeom prst="rect">
            <a:avLst/>
          </a:prstGeom>
          <a:noFill/>
          <a:ln>
            <a:solidFill>
              <a:schemeClr val="tx1"/>
            </a:solidFill>
          </a:ln>
        </p:spPr>
        <p:txBody>
          <a:bodyPr wrap="square" rtlCol="0">
            <a:spAutoFit/>
          </a:bodyPr>
          <a:lstStyle/>
          <a:p>
            <a:r>
              <a:rPr lang="zh-CN" altLang="en-US" dirty="0">
                <a:sym typeface="Wingdings" panose="05000000000000000000" pitchFamily="2" charset="2"/>
              </a:rPr>
              <a:t>贪心算法</a:t>
            </a:r>
          </a:p>
        </p:txBody>
      </p:sp>
      <p:cxnSp>
        <p:nvCxnSpPr>
          <p:cNvPr id="22" name="直接箭头连接符 21">
            <a:extLst>
              <a:ext uri="{FF2B5EF4-FFF2-40B4-BE49-F238E27FC236}">
                <a16:creationId xmlns:a16="http://schemas.microsoft.com/office/drawing/2014/main" id="{BBCB9432-882B-9D8F-BEB2-B1CEC06C4E49}"/>
              </a:ext>
            </a:extLst>
          </p:cNvPr>
          <p:cNvCxnSpPr>
            <a:cxnSpLocks/>
            <a:stCxn id="6" idx="2"/>
            <a:endCxn id="20" idx="1"/>
          </p:cNvCxnSpPr>
          <p:nvPr/>
        </p:nvCxnSpPr>
        <p:spPr>
          <a:xfrm>
            <a:off x="1181100" y="2932510"/>
            <a:ext cx="904874" cy="1359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150D0BB6-69E7-5620-F346-E60F4EE8E17E}"/>
              </a:ext>
            </a:extLst>
          </p:cNvPr>
          <p:cNvSpPr txBox="1"/>
          <p:nvPr/>
        </p:nvSpPr>
        <p:spPr>
          <a:xfrm>
            <a:off x="2085974" y="5074324"/>
            <a:ext cx="1104899" cy="369332"/>
          </a:xfrm>
          <a:prstGeom prst="rect">
            <a:avLst/>
          </a:prstGeom>
          <a:noFill/>
          <a:ln>
            <a:solidFill>
              <a:schemeClr val="tx1"/>
            </a:solidFill>
          </a:ln>
        </p:spPr>
        <p:txBody>
          <a:bodyPr wrap="square" rtlCol="0">
            <a:spAutoFit/>
          </a:bodyPr>
          <a:lstStyle/>
          <a:p>
            <a:r>
              <a:rPr lang="zh-CN" altLang="en-US" dirty="0"/>
              <a:t>部分贪心</a:t>
            </a:r>
          </a:p>
        </p:txBody>
      </p:sp>
      <p:cxnSp>
        <p:nvCxnSpPr>
          <p:cNvPr id="27" name="直接箭头连接符 26">
            <a:extLst>
              <a:ext uri="{FF2B5EF4-FFF2-40B4-BE49-F238E27FC236}">
                <a16:creationId xmlns:a16="http://schemas.microsoft.com/office/drawing/2014/main" id="{63D7F578-8C67-838A-176A-76B1BA15847F}"/>
              </a:ext>
            </a:extLst>
          </p:cNvPr>
          <p:cNvCxnSpPr>
            <a:cxnSpLocks/>
            <a:stCxn id="20" idx="2"/>
            <a:endCxn id="24" idx="0"/>
          </p:cNvCxnSpPr>
          <p:nvPr/>
        </p:nvCxnSpPr>
        <p:spPr>
          <a:xfrm flipH="1">
            <a:off x="2638424" y="4477108"/>
            <a:ext cx="1" cy="597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A75FCD60-8327-054A-09C0-91AC388D8022}"/>
              </a:ext>
            </a:extLst>
          </p:cNvPr>
          <p:cNvSpPr txBox="1"/>
          <p:nvPr/>
        </p:nvSpPr>
        <p:spPr>
          <a:xfrm>
            <a:off x="3981450" y="2741315"/>
            <a:ext cx="704850" cy="1015663"/>
          </a:xfrm>
          <a:prstGeom prst="rect">
            <a:avLst/>
          </a:prstGeom>
          <a:solidFill>
            <a:schemeClr val="bg1">
              <a:alpha val="0"/>
            </a:schemeClr>
          </a:solidFill>
          <a:ln>
            <a:solidFill>
              <a:srgbClr val="FF0000"/>
            </a:solidFill>
          </a:ln>
        </p:spPr>
        <p:txBody>
          <a:bodyPr wrap="square" rtlCol="0">
            <a:spAutoFit/>
          </a:bodyPr>
          <a:lstStyle/>
          <a:p>
            <a:r>
              <a:rPr lang="zh-CN" altLang="en-US" sz="2000" dirty="0">
                <a:solidFill>
                  <a:srgbClr val="FF0000"/>
                </a:solidFill>
              </a:rPr>
              <a:t>大规模数据</a:t>
            </a:r>
          </a:p>
        </p:txBody>
      </p:sp>
      <p:sp>
        <p:nvSpPr>
          <p:cNvPr id="30" name="文本框 29">
            <a:extLst>
              <a:ext uri="{FF2B5EF4-FFF2-40B4-BE49-F238E27FC236}">
                <a16:creationId xmlns:a16="http://schemas.microsoft.com/office/drawing/2014/main" id="{A0B80CDC-E676-E553-11FC-8A02A9221C5B}"/>
              </a:ext>
            </a:extLst>
          </p:cNvPr>
          <p:cNvSpPr txBox="1"/>
          <p:nvPr/>
        </p:nvSpPr>
        <p:spPr>
          <a:xfrm>
            <a:off x="3981450" y="3940949"/>
            <a:ext cx="704850" cy="923330"/>
          </a:xfrm>
          <a:prstGeom prst="rect">
            <a:avLst/>
          </a:prstGeom>
          <a:noFill/>
          <a:ln>
            <a:solidFill>
              <a:srgbClr val="FF0000"/>
            </a:solidFill>
          </a:ln>
        </p:spPr>
        <p:txBody>
          <a:bodyPr wrap="square" rtlCol="0">
            <a:spAutoFit/>
          </a:bodyPr>
          <a:lstStyle/>
          <a:p>
            <a:r>
              <a:rPr lang="zh-CN" altLang="en-US" dirty="0">
                <a:solidFill>
                  <a:srgbClr val="FF0000"/>
                </a:solidFill>
              </a:rPr>
              <a:t>小规模特例</a:t>
            </a:r>
          </a:p>
        </p:txBody>
      </p:sp>
      <p:sp>
        <p:nvSpPr>
          <p:cNvPr id="31" name="文本框 30">
            <a:extLst>
              <a:ext uri="{FF2B5EF4-FFF2-40B4-BE49-F238E27FC236}">
                <a16:creationId xmlns:a16="http://schemas.microsoft.com/office/drawing/2014/main" id="{818823CE-E5FA-76FC-7C35-E4720507FD8A}"/>
              </a:ext>
            </a:extLst>
          </p:cNvPr>
          <p:cNvSpPr txBox="1"/>
          <p:nvPr/>
        </p:nvSpPr>
        <p:spPr>
          <a:xfrm>
            <a:off x="7143750" y="3212068"/>
            <a:ext cx="704850" cy="1323439"/>
          </a:xfrm>
          <a:prstGeom prst="rect">
            <a:avLst/>
          </a:prstGeom>
          <a:noFill/>
          <a:ln>
            <a:solidFill>
              <a:schemeClr val="tx1"/>
            </a:solidFill>
          </a:ln>
        </p:spPr>
        <p:txBody>
          <a:bodyPr wrap="square" rtlCol="0">
            <a:spAutoFit/>
          </a:bodyPr>
          <a:lstStyle/>
          <a:p>
            <a:r>
              <a:rPr lang="zh-CN" altLang="en-US" sz="4000" dirty="0"/>
              <a:t>解答</a:t>
            </a:r>
          </a:p>
        </p:txBody>
      </p:sp>
      <p:cxnSp>
        <p:nvCxnSpPr>
          <p:cNvPr id="65" name="直接箭头连接符 64">
            <a:extLst>
              <a:ext uri="{FF2B5EF4-FFF2-40B4-BE49-F238E27FC236}">
                <a16:creationId xmlns:a16="http://schemas.microsoft.com/office/drawing/2014/main" id="{4B1CA576-A948-1242-B494-F9626D327835}"/>
              </a:ext>
            </a:extLst>
          </p:cNvPr>
          <p:cNvCxnSpPr>
            <a:cxnSpLocks/>
            <a:stCxn id="19" idx="3"/>
          </p:cNvCxnSpPr>
          <p:nvPr/>
        </p:nvCxnSpPr>
        <p:spPr>
          <a:xfrm>
            <a:off x="3190875" y="3396734"/>
            <a:ext cx="3952874" cy="12363"/>
          </a:xfrm>
          <a:prstGeom prst="straightConnector1">
            <a:avLst/>
          </a:prstGeom>
          <a:ln>
            <a:solidFill>
              <a:schemeClr val="dk1"/>
            </a:solidFill>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AF4D27A0-AABD-CE1B-16AB-DBB7ACF67091}"/>
              </a:ext>
            </a:extLst>
          </p:cNvPr>
          <p:cNvCxnSpPr>
            <a:cxnSpLocks/>
            <a:stCxn id="20" idx="3"/>
          </p:cNvCxnSpPr>
          <p:nvPr/>
        </p:nvCxnSpPr>
        <p:spPr>
          <a:xfrm>
            <a:off x="3190875" y="4292442"/>
            <a:ext cx="3952874" cy="13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箭头: 直角上 84">
            <a:extLst>
              <a:ext uri="{FF2B5EF4-FFF2-40B4-BE49-F238E27FC236}">
                <a16:creationId xmlns:a16="http://schemas.microsoft.com/office/drawing/2014/main" id="{8916A9B1-DC9F-4AA0-79B1-BAF7AB12A462}"/>
              </a:ext>
            </a:extLst>
          </p:cNvPr>
          <p:cNvSpPr/>
          <p:nvPr/>
        </p:nvSpPr>
        <p:spPr>
          <a:xfrm>
            <a:off x="3194302" y="4561582"/>
            <a:ext cx="4463798" cy="811334"/>
          </a:xfrm>
          <a:prstGeom prst="bentUpArrow">
            <a:avLst>
              <a:gd name="adj1" fmla="val 7390"/>
              <a:gd name="adj2" fmla="val 13260"/>
              <a:gd name="adj3" fmla="val 26174"/>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6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336DC-4957-7ED2-74E0-E477BBF15D62}"/>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1B5BCDC0-280E-D34B-AB47-7AFAD98C6072}"/>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C13FA9D1-312E-B0DF-EB5D-9327EC72262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38</a:t>
            </a:fld>
            <a:endParaRPr lang="zh-CN" altLang="en-US"/>
          </a:p>
        </p:txBody>
      </p:sp>
      <p:sp>
        <p:nvSpPr>
          <p:cNvPr id="3" name="文本框 2">
            <a:extLst>
              <a:ext uri="{FF2B5EF4-FFF2-40B4-BE49-F238E27FC236}">
                <a16:creationId xmlns:a16="http://schemas.microsoft.com/office/drawing/2014/main" id="{53342D9B-4681-DC20-FAF2-B5F3EBE325E8}"/>
              </a:ext>
            </a:extLst>
          </p:cNvPr>
          <p:cNvSpPr txBox="1"/>
          <p:nvPr/>
        </p:nvSpPr>
        <p:spPr>
          <a:xfrm>
            <a:off x="594915" y="501650"/>
            <a:ext cx="9486900" cy="461665"/>
          </a:xfrm>
          <a:prstGeom prst="rect">
            <a:avLst/>
          </a:prstGeom>
          <a:noFill/>
        </p:spPr>
        <p:txBody>
          <a:bodyPr wrap="square" rtlCol="0">
            <a:spAutoFit/>
          </a:bodyPr>
          <a:lstStyle/>
          <a:p>
            <a:r>
              <a:rPr lang="zh-CN" altLang="en-US" sz="2400" b="1" i="0" dirty="0">
                <a:effectLst/>
                <a:latin typeface="-apple-system"/>
              </a:rPr>
              <a:t>「</a:t>
            </a:r>
            <a:r>
              <a:rPr lang="en-US" altLang="zh-CN" sz="2400" b="1" i="0" dirty="0">
                <a:effectLst/>
                <a:latin typeface="-apple-system"/>
              </a:rPr>
              <a:t>EZEC-11</a:t>
            </a:r>
            <a:r>
              <a:rPr lang="zh-CN" altLang="en-US" sz="2400" b="1" i="0" dirty="0">
                <a:effectLst/>
                <a:latin typeface="-apple-system"/>
              </a:rPr>
              <a:t>」</a:t>
            </a:r>
            <a:r>
              <a:rPr lang="en-US" altLang="zh-CN" sz="2400" b="1" i="0" dirty="0" err="1">
                <a:effectLst/>
              </a:rPr>
              <a:t>Tyres</a:t>
            </a:r>
            <a:endParaRPr lang="en-US" altLang="zh-CN" sz="2400" b="1" i="0" dirty="0">
              <a:effectLst/>
            </a:endParaRPr>
          </a:p>
        </p:txBody>
      </p:sp>
      <p:pic>
        <p:nvPicPr>
          <p:cNvPr id="5" name="图片 4" descr="文本, 信件">
            <a:extLst>
              <a:ext uri="{FF2B5EF4-FFF2-40B4-BE49-F238E27FC236}">
                <a16:creationId xmlns:a16="http://schemas.microsoft.com/office/drawing/2014/main" id="{C53FBDF8-808B-3639-BA35-C6D970D2D507}"/>
              </a:ext>
            </a:extLst>
          </p:cNvPr>
          <p:cNvPicPr>
            <a:picLocks noChangeAspect="1"/>
          </p:cNvPicPr>
          <p:nvPr/>
        </p:nvPicPr>
        <p:blipFill>
          <a:blip r:embed="rId3"/>
          <a:stretch>
            <a:fillRect/>
          </a:stretch>
        </p:blipFill>
        <p:spPr>
          <a:xfrm>
            <a:off x="594915" y="1200038"/>
            <a:ext cx="7988943" cy="2324212"/>
          </a:xfrm>
          <a:prstGeom prst="rect">
            <a:avLst/>
          </a:prstGeom>
        </p:spPr>
      </p:pic>
      <p:pic>
        <p:nvPicPr>
          <p:cNvPr id="7" name="图片 6" descr="文本&#10;&#10;AI 生成的内容可能不正确。">
            <a:extLst>
              <a:ext uri="{FF2B5EF4-FFF2-40B4-BE49-F238E27FC236}">
                <a16:creationId xmlns:a16="http://schemas.microsoft.com/office/drawing/2014/main" id="{FF4BAEC6-E894-5217-83E7-C9A2AB228808}"/>
              </a:ext>
            </a:extLst>
          </p:cNvPr>
          <p:cNvPicPr>
            <a:picLocks noChangeAspect="1"/>
          </p:cNvPicPr>
          <p:nvPr/>
        </p:nvPicPr>
        <p:blipFill>
          <a:blip r:embed="rId4"/>
          <a:stretch>
            <a:fillRect/>
          </a:stretch>
        </p:blipFill>
        <p:spPr>
          <a:xfrm>
            <a:off x="1690290" y="3905117"/>
            <a:ext cx="5544324" cy="1752845"/>
          </a:xfrm>
          <a:prstGeom prst="rect">
            <a:avLst/>
          </a:prstGeom>
        </p:spPr>
      </p:pic>
    </p:spTree>
    <p:extLst>
      <p:ext uri="{BB962C8B-B14F-4D97-AF65-F5344CB8AC3E}">
        <p14:creationId xmlns:p14="http://schemas.microsoft.com/office/powerpoint/2010/main" val="3568959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EFC4-01B5-912F-40FD-1A90C922D408}"/>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C894514C-00CE-633D-6F18-69B7A70D852D}"/>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873ACFFA-F672-C182-5E50-223BF2BC1DF5}"/>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39</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61DFB19-5598-4EDB-8F91-8A14B0BEB9EE}"/>
                  </a:ext>
                </a:extLst>
              </p:cNvPr>
              <p:cNvSpPr txBox="1"/>
              <p:nvPr/>
            </p:nvSpPr>
            <p:spPr>
              <a:xfrm>
                <a:off x="390525" y="1085850"/>
                <a:ext cx="9486900" cy="2679773"/>
              </a:xfrm>
              <a:prstGeom prst="rect">
                <a:avLst/>
              </a:prstGeom>
              <a:noFill/>
            </p:spPr>
            <p:txBody>
              <a:bodyPr wrap="square" rtlCol="0">
                <a:spAutoFit/>
              </a:bodyPr>
              <a:lstStyle/>
              <a:p>
                <a:r>
                  <a:rPr lang="zh-CN" altLang="en-US" dirty="0"/>
                  <a:t>先看 </a:t>
                </a:r>
                <a:r>
                  <a:rPr lang="en-US" altLang="zh-CN" dirty="0"/>
                  <a:t>sub2</a:t>
                </a:r>
                <a:r>
                  <a:rPr lang="zh-CN" altLang="en-US" dirty="0"/>
                  <a:t>，有一个显然的状态，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表示考虑前 </a:t>
                </a:r>
                <a14:m>
                  <m:oMath xmlns:m="http://schemas.openxmlformats.org/officeDocument/2006/math">
                    <m:r>
                      <a:rPr lang="en-US" altLang="zh-CN" b="0" i="1" smtClean="0">
                        <a:latin typeface="Cambria Math" panose="02040503050406030204" pitchFamily="18" charset="0"/>
                      </a:rPr>
                      <m:t>𝑖</m:t>
                    </m:r>
                  </m:oMath>
                </a14:m>
                <a:r>
                  <a:rPr lang="zh-CN" altLang="en-US" dirty="0"/>
                  <a:t> 个轮胎，前 </a:t>
                </a:r>
                <a14:m>
                  <m:oMath xmlns:m="http://schemas.openxmlformats.org/officeDocument/2006/math">
                    <m:r>
                      <a:rPr lang="en-US" altLang="zh-CN" b="0" i="1" smtClean="0">
                        <a:latin typeface="Cambria Math" panose="02040503050406030204" pitchFamily="18" charset="0"/>
                      </a:rPr>
                      <m:t>𝑗</m:t>
                    </m:r>
                  </m:oMath>
                </a14:m>
                <a:r>
                  <a:rPr lang="zh-CN" altLang="en-US" dirty="0"/>
                  <a:t> 圈的最短时间。</a:t>
                </a:r>
                <a:endParaRPr lang="en-US" altLang="zh-CN" dirty="0"/>
              </a:p>
              <a:p>
                <a:endParaRPr lang="en-US" altLang="zh-CN" dirty="0"/>
              </a:p>
              <a:p>
                <a:r>
                  <a:rPr lang="zh-CN" altLang="en-US" dirty="0"/>
                  <a:t>转移方程：</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𝑗</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e>
                      </m:sPre>
                    </m:oMath>
                  </m:oMathPara>
                </a14:m>
                <a:endParaRPr lang="en-US" altLang="zh-CN" dirty="0"/>
              </a:p>
              <a:p>
                <a:r>
                  <a:rPr lang="zh-CN" altLang="en-US" dirty="0"/>
                  <a:t>其中</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m:oMathPara>
                </a14:m>
                <a:endParaRPr lang="en-US" altLang="zh-CN" b="0" dirty="0"/>
              </a:p>
              <a:p>
                <a:r>
                  <a:rPr lang="zh-CN" altLang="en-US" dirty="0"/>
                  <a:t>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endParaRPr lang="en-US" altLang="zh-CN" dirty="0"/>
              </a:p>
              <a:p>
                <a:r>
                  <a:rPr lang="zh-CN" altLang="en-US" dirty="0"/>
                  <a:t>再看 </a:t>
                </a:r>
                <a:r>
                  <a:rPr lang="en-US" altLang="zh-CN" dirty="0"/>
                  <a:t>sub3</a:t>
                </a:r>
                <a:r>
                  <a:rPr lang="zh-CN" altLang="en-US" dirty="0"/>
                  <a:t>，</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=0</m:t>
                    </m:r>
                  </m:oMath>
                </a14:m>
                <a:r>
                  <a:rPr lang="zh-CN" altLang="en-US" dirty="0"/>
                  <a:t>，意味着我们每一圈都可以换胎，堆贪心。</a:t>
                </a:r>
                <a:endParaRPr lang="en-US" altLang="zh-CN" dirty="0"/>
              </a:p>
            </p:txBody>
          </p:sp>
        </mc:Choice>
        <mc:Fallback xmlns="">
          <p:sp>
            <p:nvSpPr>
              <p:cNvPr id="3" name="文本框 2">
                <a:extLst>
                  <a:ext uri="{FF2B5EF4-FFF2-40B4-BE49-F238E27FC236}">
                    <a16:creationId xmlns:a16="http://schemas.microsoft.com/office/drawing/2014/main" id="{961DFB19-5598-4EDB-8F91-8A14B0BEB9EE}"/>
                  </a:ext>
                </a:extLst>
              </p:cNvPr>
              <p:cNvSpPr txBox="1">
                <a:spLocks noRot="1" noChangeAspect="1" noMove="1" noResize="1" noEditPoints="1" noAdjustHandles="1" noChangeArrowheads="1" noChangeShapeType="1" noTextEdit="1"/>
              </p:cNvSpPr>
              <p:nvPr/>
            </p:nvSpPr>
            <p:spPr>
              <a:xfrm>
                <a:off x="390525" y="1085850"/>
                <a:ext cx="9486900" cy="2679773"/>
              </a:xfrm>
              <a:prstGeom prst="rect">
                <a:avLst/>
              </a:prstGeom>
              <a:blipFill>
                <a:blip r:embed="rId3"/>
                <a:stretch>
                  <a:fillRect l="-514" t="-1818" b="-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194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a:t>
            </a:fld>
            <a:endParaRPr lang="zh-CN" altLang="en-US" dirty="0"/>
          </a:p>
        </p:txBody>
      </p:sp>
      <p:sp>
        <p:nvSpPr>
          <p:cNvPr id="29" name="文本框 28">
            <a:extLst>
              <a:ext uri="{FF2B5EF4-FFF2-40B4-BE49-F238E27FC236}">
                <a16:creationId xmlns:a16="http://schemas.microsoft.com/office/drawing/2014/main" id="{30E348A3-98F7-BEA4-8B24-49697CD93B2E}"/>
              </a:ext>
            </a:extLst>
          </p:cNvPr>
          <p:cNvSpPr txBox="1"/>
          <p:nvPr/>
        </p:nvSpPr>
        <p:spPr>
          <a:xfrm>
            <a:off x="0" y="136525"/>
            <a:ext cx="9486900" cy="461665"/>
          </a:xfrm>
          <a:prstGeom prst="rect">
            <a:avLst/>
          </a:prstGeom>
          <a:noFill/>
        </p:spPr>
        <p:txBody>
          <a:bodyPr wrap="square" rtlCol="0">
            <a:spAutoFit/>
          </a:bodyPr>
          <a:lstStyle/>
          <a:p>
            <a:r>
              <a:rPr lang="zh-CN" altLang="en-US" sz="2400" b="1" dirty="0">
                <a:latin typeface="+mj-ea"/>
                <a:ea typeface="+mj-ea"/>
              </a:rPr>
              <a:t> 排序（贪心）</a:t>
            </a:r>
          </a:p>
        </p:txBody>
      </p:sp>
      <p:sp>
        <p:nvSpPr>
          <p:cNvPr id="30" name="文本框 29">
            <a:extLst>
              <a:ext uri="{FF2B5EF4-FFF2-40B4-BE49-F238E27FC236}">
                <a16:creationId xmlns:a16="http://schemas.microsoft.com/office/drawing/2014/main" id="{340BEFB6-2998-D899-43FC-3A70668B5299}"/>
              </a:ext>
            </a:extLst>
          </p:cNvPr>
          <p:cNvSpPr txBox="1"/>
          <p:nvPr/>
        </p:nvSpPr>
        <p:spPr>
          <a:xfrm>
            <a:off x="1428750" y="1543050"/>
            <a:ext cx="8058150" cy="646331"/>
          </a:xfrm>
          <a:prstGeom prst="rect">
            <a:avLst/>
          </a:prstGeom>
          <a:noFill/>
        </p:spPr>
        <p:txBody>
          <a:bodyPr wrap="square" rtlCol="0">
            <a:spAutoFit/>
          </a:bodyPr>
          <a:lstStyle/>
          <a:p>
            <a:r>
              <a:rPr lang="zh-CN" altLang="en-US" dirty="0"/>
              <a:t>在贪心思想中，存在一类通过分析在解中交换两个元素对答案的影响，从而得到最优解满足的性质的方法，这种方法通常被称为 “</a:t>
            </a:r>
            <a:r>
              <a:rPr lang="en-US" altLang="zh-CN" dirty="0" err="1"/>
              <a:t>ExchangeArguments</a:t>
            </a:r>
            <a:r>
              <a:rPr lang="en-US" altLang="zh-CN" dirty="0"/>
              <a:t>”</a:t>
            </a:r>
            <a:r>
              <a:rPr lang="zh-CN" altLang="en-US" dirty="0"/>
              <a:t>。</a:t>
            </a:r>
            <a:endParaRPr lang="zh-CN" altLang="en-US" dirty="0">
              <a:latin typeface="+mn-ea"/>
            </a:endParaRPr>
          </a:p>
        </p:txBody>
      </p:sp>
      <p:sp>
        <p:nvSpPr>
          <p:cNvPr id="31" name="文本框 30">
            <a:extLst>
              <a:ext uri="{FF2B5EF4-FFF2-40B4-BE49-F238E27FC236}">
                <a16:creationId xmlns:a16="http://schemas.microsoft.com/office/drawing/2014/main" id="{17AB374A-DED1-5E20-A4DC-D51AFAE5EAEA}"/>
              </a:ext>
            </a:extLst>
          </p:cNvPr>
          <p:cNvSpPr txBox="1"/>
          <p:nvPr/>
        </p:nvSpPr>
        <p:spPr>
          <a:xfrm>
            <a:off x="1428750" y="2703205"/>
            <a:ext cx="7791450" cy="646331"/>
          </a:xfrm>
          <a:prstGeom prst="rect">
            <a:avLst/>
          </a:prstGeom>
          <a:noFill/>
        </p:spPr>
        <p:txBody>
          <a:bodyPr wrap="square" rtlCol="0">
            <a:spAutoFit/>
          </a:bodyPr>
          <a:lstStyle/>
          <a:p>
            <a:r>
              <a:rPr lang="zh-CN" altLang="en-US" dirty="0"/>
              <a:t>这里我们着重来讨论与排列相关的最优化问题及</a:t>
            </a:r>
            <a:r>
              <a:rPr lang="en-US" altLang="zh-CN" dirty="0" err="1"/>
              <a:t>ExchangeArguments</a:t>
            </a:r>
            <a:r>
              <a:rPr lang="zh-CN" altLang="en-US" dirty="0"/>
              <a:t>方法，如以下模型：</a:t>
            </a: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5310A14-CAEC-0CE6-5728-44F93831A3F3}"/>
                  </a:ext>
                </a:extLst>
              </p:cNvPr>
              <p:cNvSpPr txBox="1"/>
              <p:nvPr/>
            </p:nvSpPr>
            <p:spPr>
              <a:xfrm>
                <a:off x="1428750" y="3663265"/>
                <a:ext cx="8058150" cy="1263038"/>
              </a:xfrm>
              <a:prstGeom prst="rect">
                <a:avLst/>
              </a:prstGeom>
              <a:noFill/>
            </p:spPr>
            <p:txBody>
              <a:bodyPr wrap="square" rtlCol="0">
                <a:spAutoFit/>
              </a:bodyPr>
              <a:lstStyle/>
              <a:p>
                <a:r>
                  <a:rPr lang="zh-CN" altLang="en-US" dirty="0"/>
                  <a:t>给定</a:t>
                </a:r>
                <a14:m>
                  <m:oMath xmlns:m="http://schemas.openxmlformats.org/officeDocument/2006/math">
                    <m:r>
                      <a:rPr lang="en-US" altLang="zh-CN" i="1" dirty="0" smtClean="0">
                        <a:latin typeface="Cambria Math" panose="02040503050406030204" pitchFamily="18" charset="0"/>
                      </a:rPr>
                      <m:t>𝑛</m:t>
                    </m:r>
                  </m:oMath>
                </a14:m>
                <a:r>
                  <a:rPr lang="zh-CN" altLang="en-US" dirty="0"/>
                  <a:t>个元素</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oMath>
                </a14:m>
                <a:r>
                  <a:rPr lang="zh-CN" altLang="en-US" dirty="0"/>
                  <a:t>，以及一个定义域为这些元素的序列，值域为有序集合的函数 </a:t>
                </a:r>
                <a14:m>
                  <m:oMath xmlns:m="http://schemas.openxmlformats.org/officeDocument/2006/math">
                    <m:r>
                      <a:rPr lang="en-US" altLang="zh-CN" i="1" dirty="0" smtClean="0">
                        <a:latin typeface="Cambria Math" panose="02040503050406030204" pitchFamily="18" charset="0"/>
                      </a:rPr>
                      <m:t>𝐹</m:t>
                    </m:r>
                  </m:oMath>
                </a14:m>
                <a:r>
                  <a:rPr lang="zh-CN" altLang="en-US" dirty="0"/>
                  <a:t>。求出对于所有的</a:t>
                </a:r>
                <a14:m>
                  <m:oMath xmlns:m="http://schemas.openxmlformats.org/officeDocument/2006/math">
                    <m:r>
                      <a:rPr lang="en-US" altLang="zh-CN" i="1" dirty="0" smtClean="0">
                        <a:latin typeface="Cambria Math" panose="02040503050406030204" pitchFamily="18" charset="0"/>
                      </a:rPr>
                      <m:t>𝑛</m:t>
                    </m:r>
                  </m:oMath>
                </a14:m>
                <a:r>
                  <a:rPr lang="zh-CN" altLang="en-US" dirty="0"/>
                  <a:t>阶排列</a:t>
                </a:r>
                <a14:m>
                  <m:oMath xmlns:m="http://schemas.openxmlformats.org/officeDocument/2006/math">
                    <m:r>
                      <a:rPr lang="en-US" altLang="zh-CN" i="1" dirty="0" smtClean="0">
                        <a:latin typeface="Cambria Math" panose="02040503050406030204" pitchFamily="18" charset="0"/>
                      </a:rPr>
                      <m:t>𝑝</m:t>
                    </m:r>
                  </m:oMath>
                </a14:m>
                <a:r>
                  <a:rPr lang="zh-CN" altLang="en-US" dirty="0"/>
                  <a:t>，如下表达式的最小值：</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𝑛</m:t>
                              </m:r>
                            </m:sub>
                          </m:sSub>
                        </m:sub>
                      </m:sSub>
                      <m:r>
                        <a:rPr lang="en-US" altLang="zh-CN" b="0" i="1" smtClean="0">
                          <a:latin typeface="Cambria Math" panose="02040503050406030204" pitchFamily="18" charset="0"/>
                        </a:rPr>
                        <m:t>})</m:t>
                      </m:r>
                    </m:oMath>
                  </m:oMathPara>
                </a14:m>
                <a:endParaRPr lang="zh-CN" altLang="en-US" dirty="0"/>
              </a:p>
            </p:txBody>
          </p:sp>
        </mc:Choice>
        <mc:Fallback xmlns="">
          <p:sp>
            <p:nvSpPr>
              <p:cNvPr id="64" name="文本框 63">
                <a:extLst>
                  <a:ext uri="{FF2B5EF4-FFF2-40B4-BE49-F238E27FC236}">
                    <a16:creationId xmlns:a16="http://schemas.microsoft.com/office/drawing/2014/main" id="{45310A14-CAEC-0CE6-5728-44F93831A3F3}"/>
                  </a:ext>
                </a:extLst>
              </p:cNvPr>
              <p:cNvSpPr txBox="1">
                <a:spLocks noRot="1" noChangeAspect="1" noMove="1" noResize="1" noEditPoints="1" noAdjustHandles="1" noChangeArrowheads="1" noChangeShapeType="1" noTextEdit="1"/>
              </p:cNvSpPr>
              <p:nvPr/>
            </p:nvSpPr>
            <p:spPr>
              <a:xfrm>
                <a:off x="1428750" y="3663265"/>
                <a:ext cx="8058150" cy="1263038"/>
              </a:xfrm>
              <a:prstGeom prst="rect">
                <a:avLst/>
              </a:prstGeom>
              <a:blipFill>
                <a:blip r:embed="rId3"/>
                <a:stretch>
                  <a:fillRect l="-605" t="-3865" r="-37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8B24140B-7738-7C17-F230-C58F24E9C670}"/>
              </a:ext>
            </a:extLst>
          </p:cNvPr>
          <p:cNvSpPr txBox="1"/>
          <p:nvPr/>
        </p:nvSpPr>
        <p:spPr>
          <a:xfrm>
            <a:off x="1400175" y="5339489"/>
            <a:ext cx="3343275" cy="369332"/>
          </a:xfrm>
          <a:prstGeom prst="rect">
            <a:avLst/>
          </a:prstGeom>
          <a:noFill/>
        </p:spPr>
        <p:txBody>
          <a:bodyPr wrap="square" rtlCol="0">
            <a:spAutoFit/>
          </a:bodyPr>
          <a:lstStyle/>
          <a:p>
            <a:r>
              <a:rPr lang="zh-CN" altLang="en-US" dirty="0"/>
              <a:t>例如如下问题：</a:t>
            </a:r>
          </a:p>
        </p:txBody>
      </p:sp>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p:bldP spid="31" grpId="0"/>
      <p:bldP spid="6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9B9FC-82A4-5AB0-8CF0-5A77AFE7FBCB}"/>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3F6896FD-6563-B421-2FB9-694416EBE6B9}"/>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150D9187-5795-437F-5E64-73F6E1047C7F}"/>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40</a:t>
            </a:fld>
            <a:endParaRPr lang="zh-CN" altLang="en-US"/>
          </a:p>
        </p:txBody>
      </p:sp>
      <p:pic>
        <p:nvPicPr>
          <p:cNvPr id="4" name="图片 3" descr="图形用户界面, 文本, 应用程序, 电子邮件&#10;&#10;AI 生成的内容可能不正确。">
            <a:extLst>
              <a:ext uri="{FF2B5EF4-FFF2-40B4-BE49-F238E27FC236}">
                <a16:creationId xmlns:a16="http://schemas.microsoft.com/office/drawing/2014/main" id="{337C787B-D785-A908-1B15-A171A5B199F1}"/>
              </a:ext>
            </a:extLst>
          </p:cNvPr>
          <p:cNvPicPr>
            <a:picLocks noChangeAspect="1"/>
          </p:cNvPicPr>
          <p:nvPr/>
        </p:nvPicPr>
        <p:blipFill>
          <a:blip r:embed="rId3"/>
          <a:stretch>
            <a:fillRect/>
          </a:stretch>
        </p:blipFill>
        <p:spPr>
          <a:xfrm>
            <a:off x="513571" y="271059"/>
            <a:ext cx="11164858" cy="5782482"/>
          </a:xfrm>
          <a:prstGeom prst="rect">
            <a:avLst/>
          </a:prstGeom>
        </p:spPr>
      </p:pic>
    </p:spTree>
    <p:extLst>
      <p:ext uri="{BB962C8B-B14F-4D97-AF65-F5344CB8AC3E}">
        <p14:creationId xmlns:p14="http://schemas.microsoft.com/office/powerpoint/2010/main" val="1629719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E7DF-ADFB-BE28-ABF9-7296E8CEAD4B}"/>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C0BE3E3D-EE8D-390D-42F2-0972EDBF78FB}"/>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2819F615-B310-E73D-4293-D0B3993B3F24}"/>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41</a:t>
            </a:fld>
            <a:endParaRPr lang="zh-CN" altLang="en-US"/>
          </a:p>
        </p:txBody>
      </p:sp>
      <p:sp>
        <p:nvSpPr>
          <p:cNvPr id="3" name="文本框 2">
            <a:extLst>
              <a:ext uri="{FF2B5EF4-FFF2-40B4-BE49-F238E27FC236}">
                <a16:creationId xmlns:a16="http://schemas.microsoft.com/office/drawing/2014/main" id="{3245892D-1D5C-D492-54F6-3C88BFEFFEAC}"/>
              </a:ext>
            </a:extLst>
          </p:cNvPr>
          <p:cNvSpPr txBox="1"/>
          <p:nvPr/>
        </p:nvSpPr>
        <p:spPr>
          <a:xfrm>
            <a:off x="390525" y="1085850"/>
            <a:ext cx="9486900" cy="369332"/>
          </a:xfrm>
          <a:prstGeom prst="rect">
            <a:avLst/>
          </a:prstGeom>
          <a:noFill/>
        </p:spPr>
        <p:txBody>
          <a:bodyPr wrap="square" rtlCol="0">
            <a:spAutoFit/>
          </a:bodyPr>
          <a:lstStyle/>
          <a:p>
            <a:endParaRPr lang="en-US" altLang="zh-CN"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95233ED-EF83-5426-E81B-332D99B11950}"/>
                  </a:ext>
                </a:extLst>
              </p:cNvPr>
              <p:cNvSpPr txBox="1"/>
              <p:nvPr/>
            </p:nvSpPr>
            <p:spPr>
              <a:xfrm>
                <a:off x="685800" y="1085850"/>
                <a:ext cx="11115675" cy="2101857"/>
              </a:xfrm>
              <a:prstGeom prst="rect">
                <a:avLst/>
              </a:prstGeom>
              <a:noFill/>
            </p:spPr>
            <p:txBody>
              <a:bodyPr wrap="square" rtlCol="0">
                <a:spAutoFit/>
              </a:bodyPr>
              <a:lstStyle/>
              <a:p>
                <a:r>
                  <a:rPr lang="zh-CN" altLang="en-US" dirty="0"/>
                  <a:t>我们发现 </a:t>
                </a:r>
                <a:r>
                  <a:rPr lang="en-US" altLang="zh-CN" dirty="0"/>
                  <a:t>sub2 </a:t>
                </a:r>
                <a:r>
                  <a:rPr lang="zh-CN" altLang="en-US" dirty="0"/>
                  <a:t>的贪心依赖于价格单调递增。</a:t>
                </a:r>
                <a:endParaRPr lang="en-US" altLang="zh-CN" dirty="0"/>
              </a:p>
              <a:p>
                <a:endParaRPr lang="en-US" altLang="zh-CN" dirty="0"/>
              </a:p>
              <a:p>
                <a:r>
                  <a:rPr lang="zh-CN" altLang="en-US" dirty="0"/>
                  <a:t>而 </a:t>
                </a:r>
                <a14:m>
                  <m:oMath xmlns:m="http://schemas.openxmlformats.org/officeDocument/2006/math">
                    <m:r>
                      <a:rPr lang="en-US" altLang="zh-CN" b="0" i="1" smtClean="0">
                        <a:latin typeface="Cambria Math" panose="02040503050406030204" pitchFamily="18" charset="0"/>
                      </a:rPr>
                      <m:t>𝑡</m:t>
                    </m:r>
                  </m:oMath>
                </a14:m>
                <a:r>
                  <a:rPr lang="en-US" altLang="zh-CN" dirty="0"/>
                  <a:t> </a:t>
                </a:r>
                <a:r>
                  <a:rPr lang="zh-CN" altLang="en-US" dirty="0"/>
                  <a:t>的限制相当于破坏了开始的单调性，但对于每一个轮胎单独考虑在第 </a:t>
                </a:r>
                <a14:m>
                  <m:oMath xmlns:m="http://schemas.openxmlformats.org/officeDocument/2006/math">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e>
                    </m:d>
                  </m:oMath>
                </a14:m>
                <a:r>
                  <a:rPr lang="zh-CN" altLang="en-US" dirty="0"/>
                  <a:t> 轮时，</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，其中 </a:t>
                </a:r>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 表示第 </a:t>
                </a:r>
                <a14:m>
                  <m:oMath xmlns:m="http://schemas.openxmlformats.org/officeDocument/2006/math">
                    <m:r>
                      <a:rPr lang="en-US" altLang="zh-CN" b="0" i="1" smtClean="0">
                        <a:latin typeface="Cambria Math" panose="02040503050406030204" pitchFamily="18" charset="0"/>
                      </a:rPr>
                      <m:t>𝑖</m:t>
                    </m:r>
                  </m:oMath>
                </a14:m>
                <a:r>
                  <a:rPr lang="zh-CN" altLang="en-US" dirty="0"/>
                  <a:t> 个轮胎跑的第 </a:t>
                </a:r>
                <a14:m>
                  <m:oMath xmlns:m="http://schemas.openxmlformats.org/officeDocument/2006/math">
                    <m:r>
                      <a:rPr lang="en-US" altLang="zh-CN" b="0" i="1" smtClean="0">
                        <a:latin typeface="Cambria Math" panose="02040503050406030204" pitchFamily="18" charset="0"/>
                      </a:rPr>
                      <m:t>𝑗</m:t>
                    </m:r>
                  </m:oMath>
                </a14:m>
                <a:r>
                  <a:rPr lang="zh-CN" altLang="en-US" dirty="0"/>
                  <a:t> 轮所花费的时间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sup>
                    </m:sSup>
                  </m:oMath>
                </a14:m>
                <a:r>
                  <a:rPr lang="zh-CN" altLang="en-US" dirty="0"/>
                  <a:t>，这意味着在 </a:t>
                </a:r>
                <a14:m>
                  <m:oMath xmlns:m="http://schemas.openxmlformats.org/officeDocument/2006/math">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r>
                      <a:rPr lang="en-US" altLang="zh-CN" b="0" i="1" smtClean="0">
                        <a:latin typeface="Cambria Math" panose="02040503050406030204" pitchFamily="18" charset="0"/>
                      </a:rPr>
                      <m:t>⌉</m:t>
                    </m:r>
                  </m:oMath>
                </a14:m>
                <a:r>
                  <a:rPr lang="zh-CN" altLang="en-US" dirty="0"/>
                  <a:t> 后它又重新具有了单调性，于是我们可以把前</a:t>
                </a:r>
                <a14:m>
                  <m:oMath xmlns:m="http://schemas.openxmlformats.org/officeDocument/2006/math">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𝑡</m:t>
                        </m:r>
                      </m:e>
                    </m:rad>
                    <m:r>
                      <a:rPr lang="en-US" altLang="zh-CN" i="1">
                        <a:latin typeface="Cambria Math" panose="02040503050406030204" pitchFamily="18" charset="0"/>
                      </a:rPr>
                      <m:t>⌉</m:t>
                    </m:r>
                  </m:oMath>
                </a14:m>
                <a:r>
                  <a:rPr lang="zh-CN" altLang="en-US" dirty="0"/>
                  <a:t> 轮看作一轮。</a:t>
                </a:r>
                <a:endParaRPr lang="en-US" altLang="zh-CN" dirty="0"/>
              </a:p>
              <a:p>
                <a:endParaRPr lang="en-US" altLang="zh-CN" dirty="0"/>
              </a:p>
              <a:p>
                <a:r>
                  <a:rPr lang="zh-CN" altLang="en-US" dirty="0"/>
                  <a:t>前</a:t>
                </a:r>
                <a14:m>
                  <m:oMath xmlns:m="http://schemas.openxmlformats.org/officeDocument/2006/math">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𝑡</m:t>
                        </m:r>
                      </m:e>
                    </m:rad>
                    <m:r>
                      <a:rPr lang="en-US" altLang="zh-CN" i="1">
                        <a:latin typeface="Cambria Math" panose="02040503050406030204" pitchFamily="18" charset="0"/>
                      </a:rPr>
                      <m:t>⌉</m:t>
                    </m:r>
                  </m:oMath>
                </a14:m>
                <a:r>
                  <a:rPr lang="zh-CN" altLang="en-US" dirty="0"/>
                  <a:t> 轮使用 </a:t>
                </a:r>
                <a:r>
                  <a:rPr lang="en-US" altLang="zh-CN" dirty="0" err="1"/>
                  <a:t>dp</a:t>
                </a:r>
                <a:r>
                  <a:rPr lang="zh-CN" altLang="en-US" dirty="0"/>
                  <a:t>，后面的使用 </a:t>
                </a:r>
                <a:r>
                  <a:rPr lang="en-US" altLang="zh-CN" dirty="0"/>
                  <a:t>sub2 </a:t>
                </a:r>
                <a:r>
                  <a:rPr lang="zh-CN" altLang="en-US" dirty="0"/>
                  <a:t>的贪心，统计答案时将两段拼起来。</a:t>
                </a:r>
                <a:endParaRPr lang="en-US" altLang="zh-CN" dirty="0"/>
              </a:p>
            </p:txBody>
          </p:sp>
        </mc:Choice>
        <mc:Fallback xmlns="">
          <p:sp>
            <p:nvSpPr>
              <p:cNvPr id="2" name="文本框 1">
                <a:extLst>
                  <a:ext uri="{FF2B5EF4-FFF2-40B4-BE49-F238E27FC236}">
                    <a16:creationId xmlns:a16="http://schemas.microsoft.com/office/drawing/2014/main" id="{595233ED-EF83-5426-E81B-332D99B11950}"/>
                  </a:ext>
                </a:extLst>
              </p:cNvPr>
              <p:cNvSpPr txBox="1">
                <a:spLocks noRot="1" noChangeAspect="1" noMove="1" noResize="1" noEditPoints="1" noAdjustHandles="1" noChangeArrowheads="1" noChangeShapeType="1" noTextEdit="1"/>
              </p:cNvSpPr>
              <p:nvPr/>
            </p:nvSpPr>
            <p:spPr>
              <a:xfrm>
                <a:off x="685800" y="1085850"/>
                <a:ext cx="11115675" cy="2101857"/>
              </a:xfrm>
              <a:prstGeom prst="rect">
                <a:avLst/>
              </a:prstGeom>
              <a:blipFill>
                <a:blip r:embed="rId3"/>
                <a:stretch>
                  <a:fillRect l="-494" t="-2319" r="-2523"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48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CD8DD-7178-FE8C-C123-2AC113A1E5BD}"/>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804BC2D2-0542-D8DA-AF4D-D7C0C66B19C7}"/>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8A613ECF-1477-D44B-6714-452067F2D80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42</a:t>
            </a:fld>
            <a:endParaRPr lang="zh-CN" altLang="en-US"/>
          </a:p>
        </p:txBody>
      </p:sp>
      <p:pic>
        <p:nvPicPr>
          <p:cNvPr id="5" name="图片 4" descr="文本">
            <a:extLst>
              <a:ext uri="{FF2B5EF4-FFF2-40B4-BE49-F238E27FC236}">
                <a16:creationId xmlns:a16="http://schemas.microsoft.com/office/drawing/2014/main" id="{198F9323-FD30-C0C2-CDE8-E612CC96D138}"/>
              </a:ext>
            </a:extLst>
          </p:cNvPr>
          <p:cNvPicPr>
            <a:picLocks noChangeAspect="1"/>
          </p:cNvPicPr>
          <p:nvPr/>
        </p:nvPicPr>
        <p:blipFill>
          <a:blip r:embed="rId3"/>
          <a:stretch>
            <a:fillRect/>
          </a:stretch>
        </p:blipFill>
        <p:spPr>
          <a:xfrm>
            <a:off x="885826" y="603250"/>
            <a:ext cx="8610599" cy="4927600"/>
          </a:xfrm>
          <a:prstGeom prst="rect">
            <a:avLst/>
          </a:prstGeom>
        </p:spPr>
      </p:pic>
    </p:spTree>
    <p:extLst>
      <p:ext uri="{BB962C8B-B14F-4D97-AF65-F5344CB8AC3E}">
        <p14:creationId xmlns:p14="http://schemas.microsoft.com/office/powerpoint/2010/main" val="651858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AAAD-2019-395B-8BC4-952E8BDE72FD}"/>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A6FEBCC7-F4FE-9AB5-FD8B-CC19E3515C60}"/>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37406272-86B4-4ED5-2096-5BFB83370C2D}"/>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43</a:t>
            </a:fld>
            <a:endParaRPr lang="zh-CN" altLang="en-US"/>
          </a:p>
        </p:txBody>
      </p:sp>
      <p:sp>
        <p:nvSpPr>
          <p:cNvPr id="3" name="文本框 2">
            <a:extLst>
              <a:ext uri="{FF2B5EF4-FFF2-40B4-BE49-F238E27FC236}">
                <a16:creationId xmlns:a16="http://schemas.microsoft.com/office/drawing/2014/main" id="{445E795F-319D-F6E6-2BB8-572527B8074A}"/>
              </a:ext>
            </a:extLst>
          </p:cNvPr>
          <p:cNvSpPr txBox="1"/>
          <p:nvPr/>
        </p:nvSpPr>
        <p:spPr>
          <a:xfrm>
            <a:off x="361950" y="1085850"/>
            <a:ext cx="9486900" cy="369332"/>
          </a:xfrm>
          <a:prstGeom prst="rect">
            <a:avLst/>
          </a:prstGeom>
          <a:noFill/>
        </p:spPr>
        <p:txBody>
          <a:bodyPr wrap="square" rtlCol="0">
            <a:spAutoFit/>
          </a:bodyPr>
          <a:lstStyle/>
          <a:p>
            <a:r>
              <a:rPr lang="zh-CN" altLang="en-US" dirty="0"/>
              <a:t>部分贪心的题有点少，没找到。</a:t>
            </a:r>
            <a:endParaRPr lang="en-US" altLang="zh-CN" dirty="0"/>
          </a:p>
        </p:txBody>
      </p:sp>
    </p:spTree>
    <p:extLst>
      <p:ext uri="{BB962C8B-B14F-4D97-AF65-F5344CB8AC3E}">
        <p14:creationId xmlns:p14="http://schemas.microsoft.com/office/powerpoint/2010/main" val="2212520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D18A8-EF6C-F337-2C8A-90F5EEB66EE5}"/>
            </a:ext>
          </a:extLst>
        </p:cNvPr>
        <p:cNvGrpSpPr/>
        <p:nvPr/>
      </p:nvGrpSpPr>
      <p:grpSpPr>
        <a:xfrm>
          <a:off x="0" y="0"/>
          <a:ext cx="0" cy="0"/>
          <a:chOff x="0" y="0"/>
          <a:chExt cx="0" cy="0"/>
        </a:xfrm>
      </p:grpSpPr>
      <p:sp>
        <p:nvSpPr>
          <p:cNvPr id="32" name="日期占位符 31">
            <a:extLst>
              <a:ext uri="{FF2B5EF4-FFF2-40B4-BE49-F238E27FC236}">
                <a16:creationId xmlns:a16="http://schemas.microsoft.com/office/drawing/2014/main" id="{1A142E5A-0632-9858-64A0-8E1C2DB73E25}"/>
              </a:ext>
            </a:extLst>
          </p:cNvPr>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a:extLst>
              <a:ext uri="{FF2B5EF4-FFF2-40B4-BE49-F238E27FC236}">
                <a16:creationId xmlns:a16="http://schemas.microsoft.com/office/drawing/2014/main" id="{165C240A-26AD-594B-C208-CF3BD7FE414E}"/>
              </a:ext>
            </a:extLst>
          </p:cNvPr>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a:extLst>
              <a:ext uri="{FF2B5EF4-FFF2-40B4-BE49-F238E27FC236}">
                <a16:creationId xmlns:a16="http://schemas.microsoft.com/office/drawing/2014/main" id="{25B3026A-4789-CB0B-3AF1-EF34519506A9}"/>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pPr rtl="0"/>
              <a:t>44</a:t>
            </a:fld>
            <a:endParaRPr lang="zh-CN" altLang="en-ZA" dirty="0"/>
          </a:p>
        </p:txBody>
      </p:sp>
      <p:sp>
        <p:nvSpPr>
          <p:cNvPr id="12" name="标题 11">
            <a:extLst>
              <a:ext uri="{FF2B5EF4-FFF2-40B4-BE49-F238E27FC236}">
                <a16:creationId xmlns:a16="http://schemas.microsoft.com/office/drawing/2014/main" id="{B6DA1A16-0A9C-336C-8343-B96582C14EB0}"/>
              </a:ext>
            </a:extLst>
          </p:cNvPr>
          <p:cNvSpPr>
            <a:spLocks noGrp="1"/>
          </p:cNvSpPr>
          <p:nvPr>
            <p:ph type="title"/>
          </p:nvPr>
        </p:nvSpPr>
        <p:spPr/>
        <p:txBody>
          <a:bodyPr/>
          <a:lstStyle/>
          <a:p>
            <a:r>
              <a:rPr lang="zh-CN" altLang="en-US" dirty="0"/>
              <a:t>反悔贪心</a:t>
            </a:r>
          </a:p>
        </p:txBody>
      </p:sp>
    </p:spTree>
    <p:extLst>
      <p:ext uri="{BB962C8B-B14F-4D97-AF65-F5344CB8AC3E}">
        <p14:creationId xmlns:p14="http://schemas.microsoft.com/office/powerpoint/2010/main" val="1162848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6A0EE-6A15-D6F5-13CF-0AEB6BBCE687}"/>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D825715-8074-A0D8-AB4D-4AB5FE04C1B3}"/>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AC705E18-CB4E-08CA-8B4F-CDBBD9392AC9}"/>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45</a:t>
            </a:fld>
            <a:endParaRPr lang="zh-CN" altLang="en-US"/>
          </a:p>
        </p:txBody>
      </p:sp>
      <p:sp>
        <p:nvSpPr>
          <p:cNvPr id="3" name="文本框 2">
            <a:extLst>
              <a:ext uri="{FF2B5EF4-FFF2-40B4-BE49-F238E27FC236}">
                <a16:creationId xmlns:a16="http://schemas.microsoft.com/office/drawing/2014/main" id="{D890EB1C-2172-974B-CF63-16637515D629}"/>
              </a:ext>
            </a:extLst>
          </p:cNvPr>
          <p:cNvSpPr txBox="1"/>
          <p:nvPr/>
        </p:nvSpPr>
        <p:spPr>
          <a:xfrm>
            <a:off x="421005" y="1108710"/>
            <a:ext cx="9486900" cy="2585323"/>
          </a:xfrm>
          <a:prstGeom prst="rect">
            <a:avLst/>
          </a:prstGeom>
          <a:noFill/>
        </p:spPr>
        <p:txBody>
          <a:bodyPr wrap="square" rtlCol="0">
            <a:spAutoFit/>
          </a:bodyPr>
          <a:lstStyle/>
          <a:p>
            <a:r>
              <a:rPr lang="zh-CN" altLang="en-US" b="0" i="0" dirty="0">
                <a:solidFill>
                  <a:srgbClr val="000000"/>
                </a:solidFill>
                <a:effectLst/>
                <a:latin typeface="Helvetica Neue"/>
              </a:rPr>
              <a:t>贪心是一种常用的算法，它能够获得</a:t>
            </a:r>
            <a:r>
              <a:rPr lang="zh-CN" altLang="en-US" b="1" i="0" dirty="0">
                <a:solidFill>
                  <a:srgbClr val="000000"/>
                </a:solidFill>
                <a:effectLst/>
                <a:latin typeface="Helvetica Neue"/>
              </a:rPr>
              <a:t>局部最优解</a:t>
            </a:r>
            <a:r>
              <a:rPr lang="zh-CN" altLang="en-US" b="0" i="0" dirty="0">
                <a:solidFill>
                  <a:srgbClr val="000000"/>
                </a:solidFill>
                <a:effectLst/>
                <a:latin typeface="Helvetica Neue"/>
              </a:rPr>
              <a:t>，但我们往往需要的是全局最优解，所以我们在贪心的时候加入和反悔的机制，让他能够得到全局最优解。</a:t>
            </a:r>
            <a:endParaRPr lang="en-US" altLang="zh-CN" b="0" i="0" dirty="0">
              <a:solidFill>
                <a:srgbClr val="000000"/>
              </a:solidFill>
              <a:effectLst/>
              <a:latin typeface="Helvetica Neue"/>
            </a:endParaRPr>
          </a:p>
          <a:p>
            <a:endParaRPr lang="en-US" altLang="zh-CN" dirty="0">
              <a:solidFill>
                <a:srgbClr val="000000"/>
              </a:solidFill>
              <a:latin typeface="Helvetica Neue"/>
            </a:endParaRPr>
          </a:p>
          <a:p>
            <a:r>
              <a:rPr lang="zh-CN" altLang="en-US" b="0" i="0" dirty="0">
                <a:solidFill>
                  <a:srgbClr val="000000"/>
                </a:solidFill>
                <a:effectLst/>
                <a:latin typeface="Helvetica Neue"/>
              </a:rPr>
              <a:t>由于网络流中的退流操作本质上也是反悔贪心，所以在实现反悔贪心时类似费用流的，也会被成为模拟费用流。</a:t>
            </a:r>
            <a:endParaRPr lang="en-US" altLang="zh-CN" b="0" i="0" dirty="0">
              <a:solidFill>
                <a:srgbClr val="000000"/>
              </a:solidFill>
              <a:effectLst/>
              <a:latin typeface="Helvetica Neue"/>
            </a:endParaRPr>
          </a:p>
          <a:p>
            <a:br>
              <a:rPr lang="zh-CN" altLang="en-US" dirty="0"/>
            </a:br>
            <a:r>
              <a:rPr lang="zh-CN" altLang="en-US" b="0" i="0" dirty="0">
                <a:solidFill>
                  <a:srgbClr val="000000"/>
                </a:solidFill>
                <a:effectLst/>
                <a:latin typeface="Helvetica Neue"/>
              </a:rPr>
              <a:t>一般的实现时在贪心之后加入一个和贪心值相反的值或重构问题使得变成原问题等方式实现。</a:t>
            </a:r>
            <a:endParaRPr lang="en-US" altLang="zh-CN" b="0" i="0" dirty="0">
              <a:solidFill>
                <a:srgbClr val="000000"/>
              </a:solidFill>
              <a:effectLst/>
              <a:latin typeface="Helvetica Neue"/>
            </a:endParaRPr>
          </a:p>
          <a:p>
            <a:endParaRPr lang="en-US" altLang="zh-CN" dirty="0">
              <a:solidFill>
                <a:srgbClr val="000000"/>
              </a:solidFill>
              <a:latin typeface="Helvetica Neue"/>
            </a:endParaRPr>
          </a:p>
          <a:p>
            <a:r>
              <a:rPr lang="zh-CN" altLang="en-US" dirty="0">
                <a:solidFill>
                  <a:srgbClr val="000000"/>
                </a:solidFill>
                <a:latin typeface="Helvetica Neue"/>
              </a:rPr>
              <a:t>下面我们来看几道例题</a:t>
            </a:r>
            <a:endParaRPr lang="en-US" altLang="zh-CN" dirty="0"/>
          </a:p>
        </p:txBody>
      </p:sp>
    </p:spTree>
    <p:extLst>
      <p:ext uri="{BB962C8B-B14F-4D97-AF65-F5344CB8AC3E}">
        <p14:creationId xmlns:p14="http://schemas.microsoft.com/office/powerpoint/2010/main" val="21978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8053F-0A68-18F1-803E-A28CAB7370B9}"/>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46D11BBB-592A-A133-39E8-6A62F65D12AE}"/>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1943167D-2075-6C75-7C1B-698E9EEEFD16}"/>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46</a:t>
            </a:fld>
            <a:endParaRPr lang="zh-CN" altLang="en-US"/>
          </a:p>
        </p:txBody>
      </p:sp>
      <p:sp>
        <p:nvSpPr>
          <p:cNvPr id="3" name="文本框 2">
            <a:extLst>
              <a:ext uri="{FF2B5EF4-FFF2-40B4-BE49-F238E27FC236}">
                <a16:creationId xmlns:a16="http://schemas.microsoft.com/office/drawing/2014/main" id="{B13AF75D-0785-2331-2D00-0E7E93426A73}"/>
              </a:ext>
            </a:extLst>
          </p:cNvPr>
          <p:cNvSpPr txBox="1"/>
          <p:nvPr/>
        </p:nvSpPr>
        <p:spPr>
          <a:xfrm>
            <a:off x="390525" y="1085850"/>
            <a:ext cx="9486900" cy="461665"/>
          </a:xfrm>
          <a:prstGeom prst="rect">
            <a:avLst/>
          </a:prstGeom>
          <a:noFill/>
        </p:spPr>
        <p:txBody>
          <a:bodyPr wrap="square" rtlCol="0">
            <a:spAutoFit/>
          </a:bodyPr>
          <a:lstStyle/>
          <a:p>
            <a:pPr algn="l"/>
            <a:r>
              <a:rPr lang="en-US" altLang="zh-CN" sz="2400" b="1" i="0" dirty="0">
                <a:effectLst/>
                <a:latin typeface="-apple-system"/>
              </a:rPr>
              <a:t>CF865D Buy Low Sell High</a:t>
            </a:r>
          </a:p>
        </p:txBody>
      </p:sp>
      <p:pic>
        <p:nvPicPr>
          <p:cNvPr id="4" name="图片 3" descr="文本, 信件&#10;&#10;AI 生成的内容可能不正确。">
            <a:extLst>
              <a:ext uri="{FF2B5EF4-FFF2-40B4-BE49-F238E27FC236}">
                <a16:creationId xmlns:a16="http://schemas.microsoft.com/office/drawing/2014/main" id="{8CB99433-E254-0809-4300-DAFEEF2DD9ED}"/>
              </a:ext>
            </a:extLst>
          </p:cNvPr>
          <p:cNvPicPr>
            <a:picLocks noChangeAspect="1"/>
          </p:cNvPicPr>
          <p:nvPr/>
        </p:nvPicPr>
        <p:blipFill>
          <a:blip r:embed="rId3"/>
          <a:stretch>
            <a:fillRect/>
          </a:stretch>
        </p:blipFill>
        <p:spPr>
          <a:xfrm>
            <a:off x="390525" y="1812450"/>
            <a:ext cx="7668695" cy="2257740"/>
          </a:xfrm>
          <a:prstGeom prst="rect">
            <a:avLst/>
          </a:prstGeom>
        </p:spPr>
      </p:pic>
    </p:spTree>
    <p:extLst>
      <p:ext uri="{BB962C8B-B14F-4D97-AF65-F5344CB8AC3E}">
        <p14:creationId xmlns:p14="http://schemas.microsoft.com/office/powerpoint/2010/main" val="485844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7EF1-11C2-1F35-F2A2-F25D5DB6C160}"/>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9E2849C1-428B-5F26-BB13-FD87E4CB8FD7}"/>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C7CF5DEF-1846-2F55-8E10-F90DB9D2E175}"/>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47</a:t>
            </a:fld>
            <a:endParaRPr lang="zh-CN" altLang="en-US"/>
          </a:p>
        </p:txBody>
      </p:sp>
      <p:sp>
        <p:nvSpPr>
          <p:cNvPr id="3" name="文本框 2">
            <a:extLst>
              <a:ext uri="{FF2B5EF4-FFF2-40B4-BE49-F238E27FC236}">
                <a16:creationId xmlns:a16="http://schemas.microsoft.com/office/drawing/2014/main" id="{E02DF070-B345-3C6D-E473-2B4A9E99BB6B}"/>
              </a:ext>
            </a:extLst>
          </p:cNvPr>
          <p:cNvSpPr txBox="1"/>
          <p:nvPr/>
        </p:nvSpPr>
        <p:spPr>
          <a:xfrm>
            <a:off x="390525" y="1085850"/>
            <a:ext cx="9486900" cy="369332"/>
          </a:xfrm>
          <a:prstGeom prst="rect">
            <a:avLst/>
          </a:prstGeom>
          <a:noFill/>
        </p:spPr>
        <p:txBody>
          <a:bodyPr wrap="square" rtlCol="0">
            <a:spAutoFit/>
          </a:bodyPr>
          <a:lstStyle/>
          <a:p>
            <a:pPr algn="l"/>
            <a:r>
              <a:rPr lang="en-US" altLang="zh-CN" b="1" i="0" dirty="0">
                <a:effectLst/>
                <a:latin typeface="-apple-system"/>
              </a:rPr>
              <a:t>Olympiad in Programming and Sports</a:t>
            </a:r>
          </a:p>
        </p:txBody>
      </p:sp>
      <p:pic>
        <p:nvPicPr>
          <p:cNvPr id="4" name="图片 3" descr="文本&#10;&#10;AI 生成的内容可能不正确。">
            <a:extLst>
              <a:ext uri="{FF2B5EF4-FFF2-40B4-BE49-F238E27FC236}">
                <a16:creationId xmlns:a16="http://schemas.microsoft.com/office/drawing/2014/main" id="{C79E0D6C-168A-CB9A-CD85-2D36B0BEC0F6}"/>
              </a:ext>
            </a:extLst>
          </p:cNvPr>
          <p:cNvPicPr>
            <a:picLocks noChangeAspect="1"/>
          </p:cNvPicPr>
          <p:nvPr/>
        </p:nvPicPr>
        <p:blipFill>
          <a:blip r:embed="rId3"/>
          <a:stretch>
            <a:fillRect/>
          </a:stretch>
        </p:blipFill>
        <p:spPr>
          <a:xfrm>
            <a:off x="547142" y="1724817"/>
            <a:ext cx="7821116" cy="2295845"/>
          </a:xfrm>
          <a:prstGeom prst="rect">
            <a:avLst/>
          </a:prstGeom>
        </p:spPr>
      </p:pic>
    </p:spTree>
    <p:extLst>
      <p:ext uri="{BB962C8B-B14F-4D97-AF65-F5344CB8AC3E}">
        <p14:creationId xmlns:p14="http://schemas.microsoft.com/office/powerpoint/2010/main" val="2249945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F668C-E77E-F708-FC12-712656DF6A3D}"/>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840C0B09-A7E3-51BC-1C19-A783156590E9}"/>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83634544-C9A4-4393-46C8-E94E50C6A60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48</a:t>
            </a:fld>
            <a:endParaRPr lang="zh-CN" altLang="en-US"/>
          </a:p>
        </p:txBody>
      </p:sp>
      <p:sp>
        <p:nvSpPr>
          <p:cNvPr id="3" name="文本框 2">
            <a:extLst>
              <a:ext uri="{FF2B5EF4-FFF2-40B4-BE49-F238E27FC236}">
                <a16:creationId xmlns:a16="http://schemas.microsoft.com/office/drawing/2014/main" id="{48A6AA56-34F4-D465-AF78-37D1DCA93560}"/>
              </a:ext>
            </a:extLst>
          </p:cNvPr>
          <p:cNvSpPr txBox="1"/>
          <p:nvPr/>
        </p:nvSpPr>
        <p:spPr>
          <a:xfrm>
            <a:off x="390525" y="1085850"/>
            <a:ext cx="9486900" cy="369332"/>
          </a:xfrm>
          <a:prstGeom prst="rect">
            <a:avLst/>
          </a:prstGeom>
          <a:noFill/>
        </p:spPr>
        <p:txBody>
          <a:bodyPr wrap="square" rtlCol="0">
            <a:spAutoFit/>
          </a:bodyPr>
          <a:lstStyle/>
          <a:p>
            <a:r>
              <a:rPr lang="zh-CN" altLang="en-US" dirty="0"/>
              <a:t>考虑建出网络流模型，使用两个堆维护退流。</a:t>
            </a:r>
            <a:endParaRPr lang="en-US" altLang="zh-CN" dirty="0"/>
          </a:p>
        </p:txBody>
      </p:sp>
    </p:spTree>
    <p:extLst>
      <p:ext uri="{BB962C8B-B14F-4D97-AF65-F5344CB8AC3E}">
        <p14:creationId xmlns:p14="http://schemas.microsoft.com/office/powerpoint/2010/main" val="4588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F35C5-2FAD-B887-9F2E-DEDFD82D47AE}"/>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4EFE25D9-7BEC-1EAD-9F76-3B50C4CB24BB}"/>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D08B5AE4-E841-8F58-8D59-B359BCB248FA}"/>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49</a:t>
            </a:fld>
            <a:endParaRPr lang="zh-CN" altLang="en-US"/>
          </a:p>
        </p:txBody>
      </p:sp>
      <p:pic>
        <p:nvPicPr>
          <p:cNvPr id="4" name="图片 3" descr="图片包含 文本&#10;&#10;AI 生成的内容可能不正确。">
            <a:extLst>
              <a:ext uri="{FF2B5EF4-FFF2-40B4-BE49-F238E27FC236}">
                <a16:creationId xmlns:a16="http://schemas.microsoft.com/office/drawing/2014/main" id="{8B292105-6E83-D2EF-D9B2-1AEE71B79856}"/>
              </a:ext>
            </a:extLst>
          </p:cNvPr>
          <p:cNvPicPr>
            <a:picLocks noChangeAspect="1"/>
          </p:cNvPicPr>
          <p:nvPr/>
        </p:nvPicPr>
        <p:blipFill>
          <a:blip r:embed="rId3"/>
          <a:stretch>
            <a:fillRect/>
          </a:stretch>
        </p:blipFill>
        <p:spPr>
          <a:xfrm>
            <a:off x="604322" y="895230"/>
            <a:ext cx="7382905" cy="1714739"/>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1435286-C24D-D259-16A9-05B637E19059}"/>
                  </a:ext>
                </a:extLst>
              </p:cNvPr>
              <p:cNvSpPr txBox="1"/>
              <p:nvPr/>
            </p:nvSpPr>
            <p:spPr>
              <a:xfrm>
                <a:off x="5648325" y="2971800"/>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≤20</m:t>
                      </m:r>
                    </m:oMath>
                  </m:oMathPara>
                </a14:m>
                <a:endParaRPr lang="zh-CN" altLang="en-US" dirty="0"/>
              </a:p>
            </p:txBody>
          </p:sp>
        </mc:Choice>
        <mc:Fallback xmlns="">
          <p:sp>
            <p:nvSpPr>
              <p:cNvPr id="2" name="文本框 1">
                <a:extLst>
                  <a:ext uri="{FF2B5EF4-FFF2-40B4-BE49-F238E27FC236}">
                    <a16:creationId xmlns:a16="http://schemas.microsoft.com/office/drawing/2014/main" id="{41435286-C24D-D259-16A9-05B637E19059}"/>
                  </a:ext>
                </a:extLst>
              </p:cNvPr>
              <p:cNvSpPr txBox="1">
                <a:spLocks noRot="1" noChangeAspect="1" noMove="1" noResize="1" noEditPoints="1" noAdjustHandles="1" noChangeArrowheads="1" noChangeShapeType="1" noTextEdit="1"/>
              </p:cNvSpPr>
              <p:nvPr/>
            </p:nvSpPr>
            <p:spPr>
              <a:xfrm>
                <a:off x="5648325" y="2971800"/>
                <a:ext cx="914400"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549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A9344-4B12-AB9A-2A64-2A30508A0622}"/>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A641046A-1988-C768-FEFC-E2035A966EB3}"/>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1261221E-2DF0-0DAF-0F82-E518318408D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A98D004-2E9D-294E-16C7-761F24ECF17D}"/>
                  </a:ext>
                </a:extLst>
              </p:cNvPr>
              <p:cNvSpPr txBox="1"/>
              <p:nvPr/>
            </p:nvSpPr>
            <p:spPr>
              <a:xfrm>
                <a:off x="304800" y="1066800"/>
                <a:ext cx="12553950" cy="1500988"/>
              </a:xfrm>
              <a:prstGeom prst="rect">
                <a:avLst/>
              </a:prstGeom>
              <a:noFill/>
            </p:spPr>
            <p:txBody>
              <a:bodyPr wrap="square" rtlCol="0">
                <a:spAutoFit/>
              </a:bodyPr>
              <a:lstStyle/>
              <a:p>
                <a:r>
                  <a:rPr lang="zh-CN" altLang="en-US" dirty="0"/>
                  <a:t>给出</a:t>
                </a:r>
                <a14:m>
                  <m:oMath xmlns:m="http://schemas.openxmlformats.org/officeDocument/2006/math">
                    <m:r>
                      <a:rPr lang="en-US" altLang="zh-CN" i="1" dirty="0" smtClean="0">
                        <a:latin typeface="Cambria Math" panose="02040503050406030204" pitchFamily="18" charset="0"/>
                      </a:rPr>
                      <m:t>𝑛</m:t>
                    </m:r>
                  </m:oMath>
                </a14:m>
                <a:r>
                  <a:rPr lang="zh-CN" altLang="en-US" dirty="0"/>
                  <a:t>个二元正整数对</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oMath>
                </a14:m>
                <a:r>
                  <a:rPr lang="zh-CN" altLang="en-US" dirty="0"/>
                  <a:t>，将它们按照任意顺序排成一列。</a:t>
                </a:r>
                <a:endParaRPr lang="en-US" altLang="zh-CN" dirty="0"/>
              </a:p>
              <a:p>
                <a:endParaRPr lang="en-US" altLang="zh-CN" dirty="0"/>
              </a:p>
              <a:p>
                <a:r>
                  <a:rPr lang="zh-CN" altLang="en-US" dirty="0"/>
                  <a:t>定义排成一列的代价为 每个二元组的</a:t>
                </a:r>
                <a14:m>
                  <m:oMath xmlns:m="http://schemas.openxmlformats.org/officeDocument/2006/math">
                    <m:r>
                      <a:rPr lang="en-US" altLang="zh-CN" i="1" dirty="0" smtClean="0">
                        <a:latin typeface="Cambria Math" panose="02040503050406030204" pitchFamily="18" charset="0"/>
                      </a:rPr>
                      <m:t>𝑎</m:t>
                    </m:r>
                  </m:oMath>
                </a14:m>
                <a:r>
                  <a:rPr lang="zh-CN" altLang="en-US" dirty="0"/>
                  <a:t>乘上序列中这个二元组之后的所有二元组的</a:t>
                </a:r>
                <a14:m>
                  <m:oMath xmlns:m="http://schemas.openxmlformats.org/officeDocument/2006/math">
                    <m:r>
                      <a:rPr lang="en-US" altLang="zh-CN" i="1" dirty="0" smtClean="0">
                        <a:latin typeface="Cambria Math" panose="02040503050406030204" pitchFamily="18" charset="0"/>
                      </a:rPr>
                      <m:t>𝑏</m:t>
                    </m:r>
                  </m:oMath>
                </a14:m>
                <a:r>
                  <a:rPr lang="zh-CN" altLang="en-US" dirty="0"/>
                  <a:t>之和的总和。</a:t>
                </a:r>
                <a:endParaRPr lang="en-US" altLang="zh-CN" dirty="0"/>
              </a:p>
              <a:p>
                <a:endParaRPr lang="en-US" altLang="zh-CN" dirty="0"/>
              </a:p>
              <a:p>
                <a:r>
                  <a:rPr lang="zh-CN" altLang="en-US" dirty="0"/>
                  <a:t>求最小的代价。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6</m:t>
                        </m:r>
                      </m:sup>
                    </m:sSup>
                    <m:r>
                      <a:rPr lang="en-US" altLang="zh-CN" i="1" dirty="0" smtClean="0">
                        <a:latin typeface="Cambria Math" panose="02040503050406030204" pitchFamily="18" charset="0"/>
                      </a:rPr>
                      <m:t>,1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6</m:t>
                        </m:r>
                      </m:sup>
                    </m:sSup>
                  </m:oMath>
                </a14:m>
                <a:endParaRPr lang="zh-CN" altLang="en-US" dirty="0"/>
              </a:p>
            </p:txBody>
          </p:sp>
        </mc:Choice>
        <mc:Fallback xmlns="">
          <p:sp>
            <p:nvSpPr>
              <p:cNvPr id="3" name="文本框 2">
                <a:extLst>
                  <a:ext uri="{FF2B5EF4-FFF2-40B4-BE49-F238E27FC236}">
                    <a16:creationId xmlns:a16="http://schemas.microsoft.com/office/drawing/2014/main" id="{BA98D004-2E9D-294E-16C7-761F24ECF17D}"/>
                  </a:ext>
                </a:extLst>
              </p:cNvPr>
              <p:cNvSpPr txBox="1">
                <a:spLocks noRot="1" noChangeAspect="1" noMove="1" noResize="1" noEditPoints="1" noAdjustHandles="1" noChangeArrowheads="1" noChangeShapeType="1" noTextEdit="1"/>
              </p:cNvSpPr>
              <p:nvPr/>
            </p:nvSpPr>
            <p:spPr>
              <a:xfrm>
                <a:off x="304800" y="1066800"/>
                <a:ext cx="12553950" cy="1500988"/>
              </a:xfrm>
              <a:prstGeom prst="rect">
                <a:avLst/>
              </a:prstGeom>
              <a:blipFill>
                <a:blip r:embed="rId3"/>
                <a:stretch>
                  <a:fillRect l="-389" t="-3252" b="-2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E782865-FCC2-4FC0-0CA5-E48A660E053E}"/>
                  </a:ext>
                </a:extLst>
              </p:cNvPr>
              <p:cNvSpPr txBox="1"/>
              <p:nvPr/>
            </p:nvSpPr>
            <p:spPr>
              <a:xfrm>
                <a:off x="304800" y="2733675"/>
                <a:ext cx="9763125" cy="405945"/>
              </a:xfrm>
              <a:prstGeom prst="rect">
                <a:avLst/>
              </a:prstGeom>
              <a:noFill/>
            </p:spPr>
            <p:txBody>
              <a:bodyPr wrap="square" rtlCol="0">
                <a:spAutoFit/>
              </a:bodyPr>
              <a:lstStyle/>
              <a:p>
                <a:r>
                  <a:rPr lang="zh-CN" altLang="en-US" dirty="0"/>
                  <a:t>可以看作上述问题的一种情况，其中</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d>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nary>
                  </m:oMath>
                </a14:m>
                <a:endParaRPr lang="zh-CN" altLang="en-US" dirty="0"/>
              </a:p>
            </p:txBody>
          </p:sp>
        </mc:Choice>
        <mc:Fallback xmlns="">
          <p:sp>
            <p:nvSpPr>
              <p:cNvPr id="4" name="文本框 3">
                <a:extLst>
                  <a:ext uri="{FF2B5EF4-FFF2-40B4-BE49-F238E27FC236}">
                    <a16:creationId xmlns:a16="http://schemas.microsoft.com/office/drawing/2014/main" id="{7E782865-FCC2-4FC0-0CA5-E48A660E053E}"/>
                  </a:ext>
                </a:extLst>
              </p:cNvPr>
              <p:cNvSpPr txBox="1">
                <a:spLocks noRot="1" noChangeAspect="1" noMove="1" noResize="1" noEditPoints="1" noAdjustHandles="1" noChangeArrowheads="1" noChangeShapeType="1" noTextEdit="1"/>
              </p:cNvSpPr>
              <p:nvPr/>
            </p:nvSpPr>
            <p:spPr>
              <a:xfrm>
                <a:off x="304800" y="2733675"/>
                <a:ext cx="9763125" cy="405945"/>
              </a:xfrm>
              <a:prstGeom prst="rect">
                <a:avLst/>
              </a:prstGeom>
              <a:blipFill>
                <a:blip r:embed="rId4"/>
                <a:stretch>
                  <a:fillRect l="-499" t="-105970" b="-161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CFCF34-A95F-0500-B980-44EB799C0DAE}"/>
                  </a:ext>
                </a:extLst>
              </p:cNvPr>
              <p:cNvSpPr txBox="1"/>
              <p:nvPr/>
            </p:nvSpPr>
            <p:spPr>
              <a:xfrm>
                <a:off x="304799" y="3369807"/>
                <a:ext cx="11049001" cy="2079352"/>
              </a:xfrm>
              <a:prstGeom prst="rect">
                <a:avLst/>
              </a:prstGeom>
              <a:noFill/>
            </p:spPr>
            <p:txBody>
              <a:bodyPr wrap="square" rtlCol="0">
                <a:spAutoFit/>
              </a:bodyPr>
              <a:lstStyle/>
              <a:p>
                <a:r>
                  <a:rPr lang="zh-CN" altLang="en-US" dirty="0"/>
                  <a:t>分析最优的排列满足的性质。考虑一个排列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及</m:t>
                    </m:r>
                  </m:oMath>
                </a14:m>
                <a:r>
                  <a:rPr lang="zh-CN" altLang="en-US" dirty="0"/>
                  <a:t>交换两个相邻位置</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oMath>
                </a14:m>
                <a:r>
                  <a:rPr lang="zh-CN" altLang="en-US" dirty="0"/>
                  <a:t>得到的排列，即</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endParaRPr lang="en-US" altLang="zh-CN" dirty="0"/>
              </a:p>
              <a:p>
                <a:endParaRPr lang="en-US" altLang="zh-CN" dirty="0"/>
              </a:p>
              <a:p>
                <a:r>
                  <a:rPr lang="zh-CN" altLang="en-US" dirty="0"/>
                  <a:t>因为</a:t>
                </a:r>
                <a14:m>
                  <m:oMath xmlns:m="http://schemas.openxmlformats.org/officeDocument/2006/math">
                    <m:r>
                      <a:rPr lang="en-US" altLang="zh-CN" b="0" i="1" smtClean="0">
                        <a:latin typeface="Cambria Math" panose="02040503050406030204" pitchFamily="18" charset="0"/>
                      </a:rPr>
                      <m:t>𝑝</m:t>
                    </m:r>
                  </m:oMath>
                </a14:m>
                <a:r>
                  <a:rPr lang="zh-CN" altLang="en-US" dirty="0"/>
                  <a:t>为最优排列，所以有</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≤0</m:t>
                      </m:r>
                    </m:oMath>
                  </m:oMathPara>
                </a14:m>
                <a:endParaRPr lang="zh-CN" altLang="en-US" dirty="0"/>
              </a:p>
              <a:p>
                <a:endParaRPr lang="zh-CN" altLang="en-US" dirty="0"/>
              </a:p>
            </p:txBody>
          </p:sp>
        </mc:Choice>
        <mc:Fallback xmlns="">
          <p:sp>
            <p:nvSpPr>
              <p:cNvPr id="2" name="文本框 1">
                <a:extLst>
                  <a:ext uri="{FF2B5EF4-FFF2-40B4-BE49-F238E27FC236}">
                    <a16:creationId xmlns:a16="http://schemas.microsoft.com/office/drawing/2014/main" id="{65CFCF34-A95F-0500-B980-44EB799C0DAE}"/>
                  </a:ext>
                </a:extLst>
              </p:cNvPr>
              <p:cNvSpPr txBox="1">
                <a:spLocks noRot="1" noChangeAspect="1" noMove="1" noResize="1" noEditPoints="1" noAdjustHandles="1" noChangeArrowheads="1" noChangeShapeType="1" noTextEdit="1"/>
              </p:cNvSpPr>
              <p:nvPr/>
            </p:nvSpPr>
            <p:spPr>
              <a:xfrm>
                <a:off x="304799" y="3369807"/>
                <a:ext cx="11049001" cy="2079352"/>
              </a:xfrm>
              <a:prstGeom prst="rect">
                <a:avLst/>
              </a:prstGeom>
              <a:blipFill>
                <a:blip r:embed="rId5"/>
                <a:stretch>
                  <a:fillRect l="-441" t="-23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68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B4608-1E21-D6AF-E299-6ED2CBE75677}"/>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AC4BE62F-22FD-0399-1B65-A47F7E4EBBAC}"/>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93C12BA3-5957-1851-3FA0-3419D1877A26}"/>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50</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11E8042-E24D-A7C0-1E69-46CDDC9E77BA}"/>
                  </a:ext>
                </a:extLst>
              </p:cNvPr>
              <p:cNvSpPr txBox="1"/>
              <p:nvPr/>
            </p:nvSpPr>
            <p:spPr>
              <a:xfrm>
                <a:off x="390525" y="1085850"/>
                <a:ext cx="9486900" cy="1754326"/>
              </a:xfrm>
              <a:prstGeom prst="rect">
                <a:avLst/>
              </a:prstGeom>
              <a:noFill/>
            </p:spPr>
            <p:txBody>
              <a:bodyPr wrap="square" rtlCol="0">
                <a:spAutoFit/>
              </a:bodyPr>
              <a:lstStyle/>
              <a:p>
                <a:r>
                  <a:rPr lang="zh-CN" altLang="en-US" dirty="0"/>
                  <a:t>拆点，建出网络流模型。</a:t>
                </a:r>
                <a:endParaRPr lang="en-US" altLang="zh-CN" dirty="0"/>
              </a:p>
              <a:p>
                <a:endParaRPr lang="en-US" altLang="zh-CN" dirty="0"/>
              </a:p>
              <a:p>
                <a:r>
                  <a:rPr lang="zh-CN" altLang="en-US" dirty="0"/>
                  <a:t>使用线段树，选出一最大子段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en-US" altLang="zh-CN" dirty="0"/>
                  <a:t> </a:t>
                </a:r>
                <a:r>
                  <a:rPr lang="zh-CN" altLang="en-US" dirty="0"/>
                  <a:t>后将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oMath>
                </a14:m>
                <a:r>
                  <a:rPr lang="en-US" altLang="zh-CN" dirty="0"/>
                  <a:t> </a:t>
                </a:r>
                <a:r>
                  <a:rPr lang="zh-CN" altLang="en-US" dirty="0"/>
                  <a:t>取反，直至选出的数小于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a:t>
                </a:r>
                <a:endParaRPr lang="en-US" altLang="zh-CN" dirty="0"/>
              </a:p>
              <a:p>
                <a:endParaRPr lang="en-US" altLang="zh-CN" dirty="0"/>
              </a:p>
              <a:p>
                <a:r>
                  <a:rPr lang="zh-CN" altLang="en-US" dirty="0"/>
                  <a:t>线段树，需要维护取反标记，最大前后缀和，最小前后缀和，最大子段，最小子段，和所有对应的位置。</a:t>
                </a:r>
                <a:endParaRPr lang="en-US" altLang="zh-CN" dirty="0"/>
              </a:p>
            </p:txBody>
          </p:sp>
        </mc:Choice>
        <mc:Fallback xmlns="">
          <p:sp>
            <p:nvSpPr>
              <p:cNvPr id="3" name="文本框 2">
                <a:extLst>
                  <a:ext uri="{FF2B5EF4-FFF2-40B4-BE49-F238E27FC236}">
                    <a16:creationId xmlns:a16="http://schemas.microsoft.com/office/drawing/2014/main" id="{711E8042-E24D-A7C0-1E69-46CDDC9E77BA}"/>
                  </a:ext>
                </a:extLst>
              </p:cNvPr>
              <p:cNvSpPr txBox="1">
                <a:spLocks noRot="1" noChangeAspect="1" noMove="1" noResize="1" noEditPoints="1" noAdjustHandles="1" noChangeArrowheads="1" noChangeShapeType="1" noTextEdit="1"/>
              </p:cNvSpPr>
              <p:nvPr/>
            </p:nvSpPr>
            <p:spPr>
              <a:xfrm>
                <a:off x="390525" y="1085850"/>
                <a:ext cx="9486900" cy="1754326"/>
              </a:xfrm>
              <a:prstGeom prst="rect">
                <a:avLst/>
              </a:prstGeom>
              <a:blipFill>
                <a:blip r:embed="rId3"/>
                <a:stretch>
                  <a:fillRect l="-514" t="-2778" b="-3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381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BD77F-3EF4-18D9-22BF-4CCBE436BA11}"/>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64E278C-EF39-9AD9-A049-374CDB1422B9}"/>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C01A6B6A-F3A7-2B72-DC15-24361D5A4167}"/>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51</a:t>
            </a:fld>
            <a:endParaRPr lang="zh-CN" altLang="en-US"/>
          </a:p>
        </p:txBody>
      </p:sp>
      <p:pic>
        <p:nvPicPr>
          <p:cNvPr id="4" name="图片 3" descr="图形用户界面, 文本, 应用程序, 电子邮件&#10;&#10;AI 生成的内容可能不正确。">
            <a:extLst>
              <a:ext uri="{FF2B5EF4-FFF2-40B4-BE49-F238E27FC236}">
                <a16:creationId xmlns:a16="http://schemas.microsoft.com/office/drawing/2014/main" id="{EAE543A8-7F0D-287A-AFD9-C12C67858297}"/>
              </a:ext>
            </a:extLst>
          </p:cNvPr>
          <p:cNvPicPr>
            <a:picLocks noChangeAspect="1"/>
          </p:cNvPicPr>
          <p:nvPr/>
        </p:nvPicPr>
        <p:blipFill>
          <a:blip r:embed="rId3"/>
          <a:stretch>
            <a:fillRect/>
          </a:stretch>
        </p:blipFill>
        <p:spPr>
          <a:xfrm>
            <a:off x="1356749" y="136525"/>
            <a:ext cx="8068801" cy="6525536"/>
          </a:xfrm>
          <a:prstGeom prst="rect">
            <a:avLst/>
          </a:prstGeom>
        </p:spPr>
      </p:pic>
    </p:spTree>
    <p:extLst>
      <p:ext uri="{BB962C8B-B14F-4D97-AF65-F5344CB8AC3E}">
        <p14:creationId xmlns:p14="http://schemas.microsoft.com/office/powerpoint/2010/main" val="1103879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9B8F4-4E6E-139D-3D45-0612BDD79509}"/>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CB08A2DD-CD2E-4663-3C8E-B727B6721217}"/>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CB6FA0B8-B4EE-A71A-E10F-7E9BFB39EC47}"/>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52</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AB7A619-452A-174C-7798-50AEA7D078D9}"/>
                  </a:ext>
                </a:extLst>
              </p:cNvPr>
              <p:cNvSpPr txBox="1"/>
              <p:nvPr/>
            </p:nvSpPr>
            <p:spPr>
              <a:xfrm>
                <a:off x="323850" y="1114425"/>
                <a:ext cx="9486900" cy="646331"/>
              </a:xfrm>
              <a:prstGeom prst="rect">
                <a:avLst/>
              </a:prstGeom>
              <a:noFill/>
            </p:spPr>
            <p:txBody>
              <a:bodyPr wrap="square" rtlCol="0">
                <a:spAutoFit/>
              </a:bodyPr>
              <a:lstStyle/>
              <a:p>
                <a:r>
                  <a:rPr lang="zh-CN" altLang="en-US" dirty="0"/>
                  <a:t>依次考虑鼹鼠，对于它所在的点 </a:t>
                </a:r>
                <a14:m>
                  <m:oMath xmlns:m="http://schemas.openxmlformats.org/officeDocument/2006/math">
                    <m:r>
                      <a:rPr lang="en-US" altLang="zh-CN" b="0" i="1" smtClean="0">
                        <a:latin typeface="Cambria Math" panose="02040503050406030204" pitchFamily="18" charset="0"/>
                      </a:rPr>
                      <m:t>𝑖</m:t>
                    </m:r>
                  </m:oMath>
                </a14:m>
                <a:r>
                  <a:rPr lang="zh-CN" altLang="en-US" dirty="0"/>
                  <a:t>，找到与它最近的点 </a:t>
                </a:r>
                <a14:m>
                  <m:oMath xmlns:m="http://schemas.openxmlformats.org/officeDocument/2006/math">
                    <m:r>
                      <a:rPr lang="en-US" altLang="zh-CN" b="0" i="1" smtClean="0">
                        <a:latin typeface="Cambria Math" panose="02040503050406030204" pitchFamily="18" charset="0"/>
                      </a:rPr>
                      <m:t>𝑗</m:t>
                    </m:r>
                    <m:r>
                      <a:rPr lang="zh-CN" altLang="en-US" i="1">
                        <a:latin typeface="Cambria Math" panose="02040503050406030204" pitchFamily="18" charset="0"/>
                      </a:rPr>
                      <m:t>，</m:t>
                    </m:r>
                  </m:oMath>
                </a14:m>
                <a:r>
                  <a:rPr lang="zh-CN" altLang="en-US" dirty="0"/>
                  <a:t>将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en-US" altLang="zh-CN" dirty="0"/>
                  <a:t> </a:t>
                </a:r>
                <a:r>
                  <a:rPr lang="zh-CN" altLang="en-US" dirty="0"/>
                  <a:t>的路径上的反向边都加</a:t>
                </a:r>
                <a14:m>
                  <m:oMath xmlns:m="http://schemas.openxmlformats.org/officeDocument/2006/math">
                    <m:r>
                      <a:rPr lang="en-US" altLang="zh-CN" b="0" i="1" smtClean="0">
                        <a:latin typeface="Cambria Math" panose="02040503050406030204" pitchFamily="18" charset="0"/>
                      </a:rPr>
                      <m:t>1</m:t>
                    </m:r>
                  </m:oMath>
                </a14:m>
                <a:r>
                  <a:rPr lang="zh-CN" altLang="en-US" dirty="0"/>
                  <a:t>流量，由于是二叉树，怎么维护都行。</a:t>
                </a:r>
                <a:endParaRPr lang="en-US" altLang="zh-CN" dirty="0"/>
              </a:p>
            </p:txBody>
          </p:sp>
        </mc:Choice>
        <mc:Fallback xmlns="">
          <p:sp>
            <p:nvSpPr>
              <p:cNvPr id="3" name="文本框 2">
                <a:extLst>
                  <a:ext uri="{FF2B5EF4-FFF2-40B4-BE49-F238E27FC236}">
                    <a16:creationId xmlns:a16="http://schemas.microsoft.com/office/drawing/2014/main" id="{EAB7A619-452A-174C-7798-50AEA7D078D9}"/>
                  </a:ext>
                </a:extLst>
              </p:cNvPr>
              <p:cNvSpPr txBox="1">
                <a:spLocks noRot="1" noChangeAspect="1" noMove="1" noResize="1" noEditPoints="1" noAdjustHandles="1" noChangeArrowheads="1" noChangeShapeType="1" noTextEdit="1"/>
              </p:cNvSpPr>
              <p:nvPr/>
            </p:nvSpPr>
            <p:spPr>
              <a:xfrm>
                <a:off x="323850" y="1114425"/>
                <a:ext cx="9486900" cy="646331"/>
              </a:xfrm>
              <a:prstGeom prst="rect">
                <a:avLst/>
              </a:prstGeom>
              <a:blipFill>
                <a:blip r:embed="rId3"/>
                <a:stretch>
                  <a:fillRect l="-514" t="-8491" r="-193" b="-11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902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E8126-D1A6-8851-3E81-93B9DFC241A3}"/>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F32DD4C6-BFC5-EB96-DAE8-CBFDB0D1B59F}"/>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67F22C7E-EFBC-F45C-3E19-DA3D2F4E67EF}"/>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53</a:t>
            </a:fld>
            <a:endParaRPr lang="zh-CN" altLang="en-US"/>
          </a:p>
        </p:txBody>
      </p:sp>
      <p:pic>
        <p:nvPicPr>
          <p:cNvPr id="7" name="图片 6" descr="文本, 信件&#10;&#10;AI 生成的内容可能不正确。">
            <a:extLst>
              <a:ext uri="{FF2B5EF4-FFF2-40B4-BE49-F238E27FC236}">
                <a16:creationId xmlns:a16="http://schemas.microsoft.com/office/drawing/2014/main" id="{B5C1AA92-8C65-4404-B013-943A00F49D96}"/>
              </a:ext>
            </a:extLst>
          </p:cNvPr>
          <p:cNvPicPr>
            <a:picLocks noChangeAspect="1"/>
          </p:cNvPicPr>
          <p:nvPr/>
        </p:nvPicPr>
        <p:blipFill>
          <a:blip r:embed="rId3"/>
          <a:stretch>
            <a:fillRect/>
          </a:stretch>
        </p:blipFill>
        <p:spPr>
          <a:xfrm>
            <a:off x="1166531" y="371096"/>
            <a:ext cx="8491819" cy="5701365"/>
          </a:xfrm>
          <a:prstGeom prst="rect">
            <a:avLst/>
          </a:prstGeom>
        </p:spPr>
      </p:pic>
    </p:spTree>
    <p:extLst>
      <p:ext uri="{BB962C8B-B14F-4D97-AF65-F5344CB8AC3E}">
        <p14:creationId xmlns:p14="http://schemas.microsoft.com/office/powerpoint/2010/main" val="169350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C4EFB-3717-A53A-9681-5CB2A0D4D9A7}"/>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4F5680F3-1BDD-8A58-7D4F-B2CFC986C62E}"/>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C3FC17FA-AEA0-3E8D-68C7-464FC1A75E86}"/>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54</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35C0B41-2EBA-47C9-6B88-F022E739C1AA}"/>
                  </a:ext>
                </a:extLst>
              </p:cNvPr>
              <p:cNvSpPr txBox="1"/>
              <p:nvPr/>
            </p:nvSpPr>
            <p:spPr>
              <a:xfrm>
                <a:off x="390525" y="1085850"/>
                <a:ext cx="9486900" cy="4246740"/>
              </a:xfrm>
              <a:prstGeom prst="rect">
                <a:avLst/>
              </a:prstGeom>
              <a:noFill/>
            </p:spPr>
            <p:txBody>
              <a:bodyPr wrap="square" rtlCol="0">
                <a:spAutoFit/>
              </a:bodyPr>
              <a:lstStyle/>
              <a:p>
                <a:r>
                  <a:rPr lang="zh-CN" altLang="en-US" dirty="0"/>
                  <a:t>记 </a:t>
                </a:r>
                <a14:m>
                  <m:oMath xmlns:m="http://schemas.openxmlformats.org/officeDocument/2006/math">
                    <m:r>
                      <a:rPr lang="en-US" altLang="zh-CN" b="0" i="1" smtClean="0">
                        <a:latin typeface="Cambria Math" panose="02040503050406030204" pitchFamily="18" charset="0"/>
                      </a:rPr>
                      <m:t>𝑛𝑢𝑚</m:t>
                    </m:r>
                  </m:oMath>
                </a14:m>
                <a:r>
                  <a:rPr lang="en-US" altLang="zh-CN" dirty="0"/>
                  <a:t> </a:t>
                </a:r>
                <a:r>
                  <a:rPr lang="zh-CN" altLang="en-US" dirty="0"/>
                  <a:t>为 </a:t>
                </a:r>
                <a14:m>
                  <m:oMath xmlns:m="http://schemas.openxmlformats.org/officeDocument/2006/math">
                    <m:r>
                      <a:rPr lang="en-US" altLang="zh-CN" b="0" i="1" smtClean="0">
                        <a:latin typeface="Cambria Math" panose="02040503050406030204" pitchFamily="18" charset="0"/>
                      </a:rPr>
                      <m:t>𝑝</m:t>
                    </m:r>
                  </m:oMath>
                </a14:m>
                <a:r>
                  <a:rPr lang="en-US" altLang="zh-CN" dirty="0"/>
                  <a:t> </a:t>
                </a:r>
                <a:r>
                  <a:rPr lang="zh-CN" altLang="en-US" dirty="0"/>
                  <a:t>中的 </a:t>
                </a:r>
                <a14:m>
                  <m:oMath xmlns:m="http://schemas.openxmlformats.org/officeDocument/2006/math">
                    <m:r>
                      <a:rPr lang="en-US" altLang="zh-CN" b="0" i="1" smtClean="0">
                        <a:latin typeface="Cambria Math" panose="02040503050406030204" pitchFamily="18" charset="0"/>
                      </a:rPr>
                      <m:t>0</m:t>
                    </m:r>
                  </m:oMath>
                </a14:m>
                <a:r>
                  <a:rPr lang="zh-CN" altLang="en-US" dirty="0"/>
                  <a:t> 个数，考虑答案的上限为 </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𝑛𝑢𝑚</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oMath>
                </a14:m>
                <a:r>
                  <a:rPr lang="en-US" altLang="zh-CN" dirty="0"/>
                  <a:t> </a:t>
                </a:r>
                <a:r>
                  <a:rPr lang="zh-CN" altLang="en-US" dirty="0"/>
                  <a:t>。</a:t>
                </a:r>
                <a:endParaRPr lang="en-US" altLang="zh-CN" dirty="0"/>
              </a:p>
              <a:p>
                <a:endParaRPr lang="en-US" altLang="zh-CN" dirty="0"/>
              </a:p>
              <a:p>
                <a:r>
                  <a:rPr lang="zh-CN" altLang="en-US" dirty="0"/>
                  <a:t>于是我们考虑把序列分为两段，记为 </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，满足 </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中的元素右边至少有</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𝑛𝑢𝑚</m:t>
                        </m:r>
                      </m:num>
                      <m:den>
                        <m:r>
                          <a:rPr lang="en-US" altLang="zh-CN" i="1">
                            <a:latin typeface="Cambria Math" panose="02040503050406030204" pitchFamily="18" charset="0"/>
                          </a:rPr>
                          <m:t>2</m:t>
                        </m:r>
                      </m:den>
                    </m:f>
                    <m:r>
                      <a:rPr lang="en-US" altLang="zh-CN" i="1">
                        <a:latin typeface="Cambria Math" panose="02040503050406030204" pitchFamily="18" charset="0"/>
                      </a:rPr>
                      <m:t>⌋</m:t>
                    </m:r>
                  </m:oMath>
                </a14:m>
                <a:r>
                  <a:rPr lang="en-US" altLang="zh-CN" dirty="0"/>
                  <a:t> </a:t>
                </a:r>
                <a:r>
                  <a:rPr lang="zh-CN" altLang="en-US" dirty="0"/>
                  <a:t>个元素， 此时我们发现 </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中的元素无需考虑右边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的限制，但最后的答案要对</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𝑛𝑢𝑚</m:t>
                        </m:r>
                      </m:num>
                      <m:den>
                        <m:r>
                          <a:rPr lang="en-US" altLang="zh-CN" i="1">
                            <a:latin typeface="Cambria Math" panose="02040503050406030204" pitchFamily="18" charset="0"/>
                          </a:rPr>
                          <m:t>2</m:t>
                        </m:r>
                      </m:den>
                    </m:f>
                    <m:r>
                      <a:rPr lang="en-US" altLang="zh-CN" i="1">
                        <a:latin typeface="Cambria Math" panose="02040503050406030204" pitchFamily="18" charset="0"/>
                      </a:rPr>
                      <m:t>⌋</m:t>
                    </m:r>
                  </m:oMath>
                </a14:m>
                <a:r>
                  <a:rPr lang="en-US" altLang="zh-CN" dirty="0"/>
                  <a:t> </a:t>
                </a:r>
                <a:r>
                  <a:rPr lang="zh-CN" altLang="en-US" dirty="0"/>
                  <a:t>取 </a:t>
                </a:r>
                <a14:m>
                  <m:oMath xmlns:m="http://schemas.openxmlformats.org/officeDocument/2006/math">
                    <m:r>
                      <a:rPr lang="en-US" altLang="zh-CN" b="0" i="1" smtClean="0">
                        <a:latin typeface="Cambria Math" panose="02040503050406030204" pitchFamily="18" charset="0"/>
                      </a:rPr>
                      <m:t>𝑚𝑖𝑛</m:t>
                    </m:r>
                  </m:oMath>
                </a14:m>
                <a:r>
                  <a:rPr lang="en-US" altLang="zh-CN" dirty="0"/>
                  <a:t>, </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同理。</a:t>
                </a:r>
                <a:endParaRPr lang="en-US" altLang="zh-CN" dirty="0"/>
              </a:p>
              <a:p>
                <a:endParaRPr lang="en-US" altLang="zh-CN" dirty="0"/>
              </a:p>
              <a:p>
                <a:r>
                  <a:rPr lang="zh-CN" altLang="en-US" dirty="0"/>
                  <a:t>对于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𝑏</m:t>
                        </m:r>
                      </m:sub>
                    </m:sSub>
                  </m:oMath>
                </a14:m>
                <a:r>
                  <a:rPr lang="en-US" altLang="zh-CN" dirty="0"/>
                  <a:t> </a:t>
                </a:r>
                <a:r>
                  <a:rPr lang="zh-CN" altLang="en-US" dirty="0"/>
                  <a:t>互不相同的限制，可以使用调整法证明出：</a:t>
                </a:r>
                <a:endParaRPr lang="en-US" altLang="zh-CN" dirty="0"/>
              </a:p>
              <a:p>
                <a:endParaRPr lang="en-US" altLang="zh-CN" dirty="0"/>
              </a:p>
              <a:p>
                <a:r>
                  <a:rPr lang="zh-CN" altLang="en-US" dirty="0"/>
                  <a:t>对于每一种颜色，我们可以将其调整至，</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中这种颜色的最右边一个，或 </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中最左边一个。</a:t>
                </a:r>
                <a:endParaRPr lang="en-US" altLang="zh-CN" dirty="0"/>
              </a:p>
              <a:p>
                <a:endParaRPr lang="en-US" altLang="zh-CN" dirty="0"/>
              </a:p>
              <a:p>
                <a:r>
                  <a:rPr lang="zh-CN" altLang="en-US" dirty="0"/>
                  <a:t>建网络流模型，</a:t>
                </a:r>
                <a14:m>
                  <m:oMath xmlns:m="http://schemas.openxmlformats.org/officeDocument/2006/math">
                    <m:r>
                      <a:rPr lang="en-US" altLang="zh-CN" b="0" i="1" smtClean="0">
                        <a:latin typeface="Cambria Math" panose="02040503050406030204" pitchFamily="18" charset="0"/>
                      </a:rPr>
                      <m:t>𝑆</m:t>
                    </m:r>
                  </m:oMath>
                </a14:m>
                <a:r>
                  <a:rPr lang="en-US" altLang="zh-CN" dirty="0"/>
                  <a:t> </a:t>
                </a:r>
                <a:r>
                  <a:rPr lang="zh-CN" altLang="en-US" dirty="0"/>
                  <a:t>向所有颜色的虚点连一条容量为 </a:t>
                </a:r>
                <a14:m>
                  <m:oMath xmlns:m="http://schemas.openxmlformats.org/officeDocument/2006/math">
                    <m:r>
                      <a:rPr lang="en-US" altLang="zh-CN" b="0" i="1" smtClean="0">
                        <a:latin typeface="Cambria Math" panose="02040503050406030204" pitchFamily="18" charset="0"/>
                      </a:rPr>
                      <m:t>1</m:t>
                    </m:r>
                  </m:oMath>
                </a14:m>
                <a:r>
                  <a:rPr lang="en-US" altLang="zh-CN" dirty="0"/>
                  <a:t> </a:t>
                </a:r>
                <a:r>
                  <a:rPr lang="zh-CN" altLang="en-US" dirty="0"/>
                  <a:t>的边，颜色的虚点向 </a:t>
                </a:r>
                <a14:m>
                  <m:oMath xmlns:m="http://schemas.openxmlformats.org/officeDocument/2006/math">
                    <m:r>
                      <a:rPr lang="en-US" altLang="zh-CN" i="1">
                        <a:latin typeface="Cambria Math" panose="02040503050406030204" pitchFamily="18" charset="0"/>
                      </a:rPr>
                      <m:t>𝐿</m:t>
                    </m:r>
                  </m:oMath>
                </a14:m>
                <a:r>
                  <a:rPr lang="en-US" altLang="zh-CN" dirty="0"/>
                  <a:t> </a:t>
                </a:r>
                <a:r>
                  <a:rPr lang="zh-CN" altLang="en-US" dirty="0"/>
                  <a:t>中这种颜色的最右边一个，或 </a:t>
                </a:r>
                <a14:m>
                  <m:oMath xmlns:m="http://schemas.openxmlformats.org/officeDocument/2006/math">
                    <m:r>
                      <a:rPr lang="en-US" altLang="zh-CN" i="1">
                        <a:latin typeface="Cambria Math" panose="02040503050406030204" pitchFamily="18" charset="0"/>
                      </a:rPr>
                      <m:t>𝑅</m:t>
                    </m:r>
                  </m:oMath>
                </a14:m>
                <a:r>
                  <a:rPr lang="en-US" altLang="zh-CN" dirty="0"/>
                  <a:t> </a:t>
                </a:r>
                <a:r>
                  <a:rPr lang="zh-CN" altLang="en-US" dirty="0"/>
                  <a:t>中最左边一个连边，</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中的点向它左边的点连边，</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中的点向它右边的点连边，所有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向 </a:t>
                </a:r>
                <a14:m>
                  <m:oMath xmlns:m="http://schemas.openxmlformats.org/officeDocument/2006/math">
                    <m:r>
                      <a:rPr lang="en-US" altLang="zh-CN" b="0" i="1" smtClean="0">
                        <a:latin typeface="Cambria Math" panose="02040503050406030204" pitchFamily="18" charset="0"/>
                      </a:rPr>
                      <m:t>𝑇</m:t>
                    </m:r>
                  </m:oMath>
                </a14:m>
                <a:r>
                  <a:rPr lang="en-US" altLang="zh-CN" dirty="0"/>
                  <a:t> </a:t>
                </a:r>
                <a:r>
                  <a:rPr lang="zh-CN" altLang="en-US" dirty="0"/>
                  <a:t>连边。此时最大流为答案。</a:t>
                </a:r>
                <a:endParaRPr lang="en-US" altLang="zh-CN" dirty="0"/>
              </a:p>
              <a:p>
                <a:endParaRPr lang="en-US" altLang="zh-CN" dirty="0"/>
              </a:p>
              <a:p>
                <a:r>
                  <a:rPr lang="zh-CN" altLang="en-US" dirty="0"/>
                  <a:t>考虑最大流等于最小割，思考最小割的形态。</a:t>
                </a:r>
                <a:endParaRPr lang="en-US" altLang="zh-CN" dirty="0"/>
              </a:p>
            </p:txBody>
          </p:sp>
        </mc:Choice>
        <mc:Fallback xmlns="">
          <p:sp>
            <p:nvSpPr>
              <p:cNvPr id="3" name="文本框 2">
                <a:extLst>
                  <a:ext uri="{FF2B5EF4-FFF2-40B4-BE49-F238E27FC236}">
                    <a16:creationId xmlns:a16="http://schemas.microsoft.com/office/drawing/2014/main" id="{F35C0B41-2EBA-47C9-6B88-F022E739C1AA}"/>
                  </a:ext>
                </a:extLst>
              </p:cNvPr>
              <p:cNvSpPr txBox="1">
                <a:spLocks noRot="1" noChangeAspect="1" noMove="1" noResize="1" noEditPoints="1" noAdjustHandles="1" noChangeArrowheads="1" noChangeShapeType="1" noTextEdit="1"/>
              </p:cNvSpPr>
              <p:nvPr/>
            </p:nvSpPr>
            <p:spPr>
              <a:xfrm>
                <a:off x="390525" y="1085850"/>
                <a:ext cx="9486900" cy="4246740"/>
              </a:xfrm>
              <a:prstGeom prst="rect">
                <a:avLst/>
              </a:prstGeom>
              <a:blipFill>
                <a:blip r:embed="rId3"/>
                <a:stretch>
                  <a:fillRect l="-514" t="-430" b="-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0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D6555-D8FE-3359-6409-C0BFAA5650B7}"/>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3E71FBE9-033D-0E2E-A9C4-83A5DE880BB7}"/>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E2F5AB8D-95AA-27FA-78B2-D49B9EEF2E52}"/>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55</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2678C1-5F1F-A6C9-0A5F-12FF77E868E0}"/>
                  </a:ext>
                </a:extLst>
              </p:cNvPr>
              <p:cNvSpPr txBox="1"/>
              <p:nvPr/>
            </p:nvSpPr>
            <p:spPr>
              <a:xfrm>
                <a:off x="609600" y="1047750"/>
                <a:ext cx="9486900" cy="1477328"/>
              </a:xfrm>
              <a:prstGeom prst="rect">
                <a:avLst/>
              </a:prstGeom>
              <a:noFill/>
            </p:spPr>
            <p:txBody>
              <a:bodyPr wrap="square" rtlCol="0">
                <a:spAutoFit/>
              </a:bodyPr>
              <a:lstStyle/>
              <a:p>
                <a:r>
                  <a:rPr lang="zh-CN" altLang="en-US" dirty="0"/>
                  <a:t>一定是割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的前缀，后缀，和部分颜色，否则不优。</a:t>
                </a:r>
                <a:endParaRPr lang="en-US" altLang="zh-CN" dirty="0"/>
              </a:p>
              <a:p>
                <a:endParaRPr lang="en-US" altLang="zh-CN" dirty="0"/>
              </a:p>
              <a:p>
                <a:r>
                  <a:rPr lang="zh-CN" altLang="en-US" dirty="0"/>
                  <a:t>枚举前缀，线段树维护后缀的答案即可。</a:t>
                </a:r>
                <a:endParaRPr lang="en-US" altLang="zh-CN" dirty="0"/>
              </a:p>
              <a:p>
                <a:endParaRPr lang="en-US" altLang="zh-CN" dirty="0"/>
              </a:p>
              <a:p>
                <a:r>
                  <a:rPr lang="zh-CN" altLang="en-US" dirty="0"/>
                  <a:t>习题：</a:t>
                </a:r>
                <a:r>
                  <a:rPr lang="en-US" altLang="zh-CN" b="1" i="0" dirty="0">
                    <a:effectLst/>
                    <a:latin typeface="-apple-system"/>
                  </a:rPr>
                  <a:t>CF335F Buy One, Get One Free</a:t>
                </a:r>
              </a:p>
            </p:txBody>
          </p:sp>
        </mc:Choice>
        <mc:Fallback xmlns="">
          <p:sp>
            <p:nvSpPr>
              <p:cNvPr id="3" name="文本框 2">
                <a:extLst>
                  <a:ext uri="{FF2B5EF4-FFF2-40B4-BE49-F238E27FC236}">
                    <a16:creationId xmlns:a16="http://schemas.microsoft.com/office/drawing/2014/main" id="{9A2678C1-5F1F-A6C9-0A5F-12FF77E868E0}"/>
                  </a:ext>
                </a:extLst>
              </p:cNvPr>
              <p:cNvSpPr txBox="1">
                <a:spLocks noRot="1" noChangeAspect="1" noMove="1" noResize="1" noEditPoints="1" noAdjustHandles="1" noChangeArrowheads="1" noChangeShapeType="1" noTextEdit="1"/>
              </p:cNvSpPr>
              <p:nvPr/>
            </p:nvSpPr>
            <p:spPr>
              <a:xfrm>
                <a:off x="609600" y="1047750"/>
                <a:ext cx="9486900" cy="1477328"/>
              </a:xfrm>
              <a:prstGeom prst="rect">
                <a:avLst/>
              </a:prstGeom>
              <a:blipFill>
                <a:blip r:embed="rId3"/>
                <a:stretch>
                  <a:fillRect l="-514" t="-3719"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3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5F4E-A0FB-647A-5722-64C2A482EF8E}"/>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6E83EF0-1F59-5AE2-0F83-963FBE8DD84D}"/>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7571B18A-8267-19B2-7198-A785F0A7733C}"/>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56</a:t>
            </a:fld>
            <a:endParaRPr lang="zh-CN" altLang="en-US"/>
          </a:p>
        </p:txBody>
      </p:sp>
      <p:sp>
        <p:nvSpPr>
          <p:cNvPr id="3" name="文本框 2">
            <a:extLst>
              <a:ext uri="{FF2B5EF4-FFF2-40B4-BE49-F238E27FC236}">
                <a16:creationId xmlns:a16="http://schemas.microsoft.com/office/drawing/2014/main" id="{D804BC22-CF32-E42C-A6AF-3B002F8ECD13}"/>
              </a:ext>
            </a:extLst>
          </p:cNvPr>
          <p:cNvSpPr txBox="1"/>
          <p:nvPr/>
        </p:nvSpPr>
        <p:spPr>
          <a:xfrm>
            <a:off x="3719512" y="1543050"/>
            <a:ext cx="4752975" cy="1446550"/>
          </a:xfrm>
          <a:prstGeom prst="rect">
            <a:avLst/>
          </a:prstGeom>
          <a:noFill/>
        </p:spPr>
        <p:txBody>
          <a:bodyPr wrap="square" rtlCol="0">
            <a:spAutoFit/>
          </a:bodyPr>
          <a:lstStyle/>
          <a:p>
            <a:r>
              <a:rPr lang="en-US" altLang="zh-CN" sz="8800" dirty="0">
                <a:latin typeface="+mj-lt"/>
              </a:rPr>
              <a:t>THE END</a:t>
            </a:r>
          </a:p>
        </p:txBody>
      </p:sp>
      <mc:AlternateContent xmlns:mc="http://schemas.openxmlformats.org/markup-compatibility/2006">
        <mc:Choice xmlns:am3d="http://schemas.microsoft.com/office/drawing/2017/model3d" Requires="am3d">
          <p:graphicFrame>
            <p:nvGraphicFramePr>
              <p:cNvPr id="2" name="3D 模型 1" descr="Rampaging T-Rex">
                <a:extLst>
                  <a:ext uri="{FF2B5EF4-FFF2-40B4-BE49-F238E27FC236}">
                    <a16:creationId xmlns:a16="http://schemas.microsoft.com/office/drawing/2014/main" id="{CE09F3ED-90C5-6512-07B7-788E73C5B05A}"/>
                  </a:ext>
                </a:extLst>
              </p:cNvPr>
              <p:cNvGraphicFramePr>
                <a:graphicFrameLocks noChangeAspect="1"/>
              </p:cNvGraphicFramePr>
              <p:nvPr>
                <p:extLst>
                  <p:ext uri="{D42A27DB-BD31-4B8C-83A1-F6EECF244321}">
                    <p14:modId xmlns:p14="http://schemas.microsoft.com/office/powerpoint/2010/main" val="3384041099"/>
                  </p:ext>
                </p:extLst>
              </p:nvPr>
            </p:nvGraphicFramePr>
            <p:xfrm>
              <a:off x="7990371" y="1316809"/>
              <a:ext cx="3983656" cy="3566037"/>
            </p:xfrm>
            <a:graphic>
              <a:graphicData uri="http://schemas.microsoft.com/office/drawing/2017/model3d">
                <am3d:model3d r:embed="rId3">
                  <am3d:spPr>
                    <a:xfrm>
                      <a:off x="0" y="0"/>
                      <a:ext cx="3983656" cy="3566037"/>
                    </a:xfrm>
                    <a:prstGeom prst="rect">
                      <a:avLst/>
                    </a:prstGeom>
                  </am3d:spPr>
                  <am3d:camera>
                    <am3d:pos x="0" y="0" z="54598196"/>
                    <am3d:up dx="0" dy="36000000" dz="0"/>
                    <am3d:lookAt x="0" y="0" z="0"/>
                    <am3d:perspective fov="2700000"/>
                  </am3d:camera>
                  <am3d:trans>
                    <am3d:meterPerModelUnit n="77604" d="1000000"/>
                    <am3d:preTrans dx="-759252" dy="-7313658" dz="524888"/>
                    <am3d:scale>
                      <am3d:sx n="1000000" d="1000000"/>
                      <am3d:sy n="1000000" d="1000000"/>
                      <am3d:sz n="1000000" d="1000000"/>
                    </am3d:scale>
                    <am3d:rot ax="37552" ay="-412963" az="-45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9266" count="indefinite"/>
                      </a3danim:embedAnim>
                    </a:ext>
                    <a:ext uri="{E9DE012E-A134-456F-84FE-255F9AAD75C6}">
                      <a3danim:posterFrame xmlns:a3danim="http://schemas.microsoft.com/office/drawing/2018/animation/model3d" animId="0"/>
                    </a:ext>
                  </am3d:extLst>
                  <am3d:objViewport viewportSz="6646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descr="Rampaging T-Rex">
                <a:extLst>
                  <a:ext uri="{FF2B5EF4-FFF2-40B4-BE49-F238E27FC236}">
                    <a16:creationId xmlns:a16="http://schemas.microsoft.com/office/drawing/2014/main" id="{CE09F3ED-90C5-6512-07B7-788E73C5B05A}"/>
                  </a:ext>
                </a:extLst>
              </p:cNvPr>
              <p:cNvPicPr>
                <a:picLocks noGrp="1" noRot="1" noChangeAspect="1" noMove="1" noResize="1" noEditPoints="1" noAdjustHandles="1" noChangeArrowheads="1" noChangeShapeType="1" noCrop="1"/>
              </p:cNvPicPr>
              <p:nvPr/>
            </p:nvPicPr>
            <p:blipFill>
              <a:blip r:embed="rId4"/>
              <a:stretch>
                <a:fillRect/>
              </a:stretch>
            </p:blipFill>
            <p:spPr>
              <a:xfrm>
                <a:off x="7990371" y="1316809"/>
                <a:ext cx="3983656" cy="35660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模型 3" descr="Rampaging T-Rex">
                <a:extLst>
                  <a:ext uri="{FF2B5EF4-FFF2-40B4-BE49-F238E27FC236}">
                    <a16:creationId xmlns:a16="http://schemas.microsoft.com/office/drawing/2014/main" id="{9A685702-8891-9E0F-381D-410C91F87709}"/>
                  </a:ext>
                </a:extLst>
              </p:cNvPr>
              <p:cNvGraphicFramePr>
                <a:graphicFrameLocks noChangeAspect="1"/>
              </p:cNvGraphicFramePr>
              <p:nvPr>
                <p:extLst>
                  <p:ext uri="{D42A27DB-BD31-4B8C-83A1-F6EECF244321}">
                    <p14:modId xmlns:p14="http://schemas.microsoft.com/office/powerpoint/2010/main" val="677417512"/>
                  </p:ext>
                </p:extLst>
              </p:nvPr>
            </p:nvGraphicFramePr>
            <p:xfrm>
              <a:off x="-15169" y="1236549"/>
              <a:ext cx="4449938" cy="3726556"/>
            </p:xfrm>
            <a:graphic>
              <a:graphicData uri="http://schemas.microsoft.com/office/drawing/2017/model3d">
                <am3d:model3d r:embed="rId3">
                  <am3d:spPr>
                    <a:xfrm>
                      <a:off x="0" y="0"/>
                      <a:ext cx="4449938" cy="3726556"/>
                    </a:xfrm>
                    <a:prstGeom prst="rect">
                      <a:avLst/>
                    </a:prstGeom>
                  </am3d:spPr>
                  <am3d:camera>
                    <am3d:pos x="0" y="0" z="54598196"/>
                    <am3d:up dx="0" dy="36000000" dz="0"/>
                    <am3d:lookAt x="0" y="0" z="0"/>
                    <am3d:perspective fov="2700000"/>
                  </am3d:camera>
                  <am3d:trans>
                    <am3d:meterPerModelUnit n="77604" d="1000000"/>
                    <am3d:preTrans dx="-759252" dy="-7313658" dz="524888"/>
                    <am3d:scale>
                      <am3d:sx n="1000000" d="1000000"/>
                      <am3d:sy n="1000000" d="1000000"/>
                      <am3d:sz n="1000000" d="1000000"/>
                    </am3d:scale>
                    <am3d:rot ax="-95812" ay="674253" az="-18684"/>
                    <am3d:postTrans dx="0" dy="0" dz="0"/>
                  </am3d:trans>
                  <am3d:raster rName="Office3DRenderer" rVer="16.0.8326">
                    <am3d:blip r:embed="rId5"/>
                  </am3d:raster>
                  <am3d:extLst>
                    <a:ext uri="{9A65AA19-BECB-4387-8358-8AD5134E1D82}">
                      <a3danim:embedAnim xmlns:a3danim="http://schemas.microsoft.com/office/drawing/2018/animation/model3d" animId="0">
                        <a3danim:animPr length="9266" count="indefinite"/>
                      </a3danim:embedAnim>
                    </a:ext>
                    <a:ext uri="{E9DE012E-A134-456F-84FE-255F9AAD75C6}">
                      <a3danim:posterFrame xmlns:a3danim="http://schemas.microsoft.com/office/drawing/2018/animation/model3d" animId="0"/>
                    </a:ext>
                  </am3d:extLst>
                  <am3d:objViewport viewportSz="6646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Rampaging T-Rex">
                <a:extLst>
                  <a:ext uri="{FF2B5EF4-FFF2-40B4-BE49-F238E27FC236}">
                    <a16:creationId xmlns:a16="http://schemas.microsoft.com/office/drawing/2014/main" id="{9A685702-8891-9E0F-381D-410C91F87709}"/>
                  </a:ext>
                </a:extLst>
              </p:cNvPr>
              <p:cNvPicPr>
                <a:picLocks noGrp="1" noRot="1" noChangeAspect="1" noMove="1" noResize="1" noEditPoints="1" noAdjustHandles="1" noChangeArrowheads="1" noChangeShapeType="1" noCrop="1"/>
              </p:cNvPicPr>
              <p:nvPr/>
            </p:nvPicPr>
            <p:blipFill>
              <a:blip r:embed="rId5"/>
              <a:stretch>
                <a:fillRect/>
              </a:stretch>
            </p:blipFill>
            <p:spPr>
              <a:xfrm>
                <a:off x="-15169" y="1236549"/>
                <a:ext cx="4449938" cy="3726556"/>
              </a:xfrm>
              <a:prstGeom prst="rect">
                <a:avLst/>
              </a:prstGeom>
            </p:spPr>
          </p:pic>
        </mc:Fallback>
      </mc:AlternateContent>
    </p:spTree>
    <p:extLst>
      <p:ext uri="{BB962C8B-B14F-4D97-AF65-F5344CB8AC3E}">
        <p14:creationId xmlns:p14="http://schemas.microsoft.com/office/powerpoint/2010/main" val="2293310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267" fill="hold"/>
                                        <p:tgtEl>
                                          <p:spTgt spid="2"/>
                                        </p:tgtEl>
                                        <p:attrNameLst>
                                          <p:attrName>embedded1</p:attrName>
                                        </p:attrNameLst>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92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93F6F-6F14-C606-DA2A-F73CE6A7A3F1}"/>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AB72A19E-B5C6-F2D1-3D95-B5D50A0FE143}"/>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096F963A-B3DA-BA6B-9746-FA392A13DD44}"/>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6</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8079EF-E03D-0641-8E80-CDC9DDCC9843}"/>
                  </a:ext>
                </a:extLst>
              </p:cNvPr>
              <p:cNvSpPr txBox="1"/>
              <p:nvPr/>
            </p:nvSpPr>
            <p:spPr>
              <a:xfrm>
                <a:off x="361949" y="1085850"/>
                <a:ext cx="10258425" cy="1855829"/>
              </a:xfrm>
              <a:prstGeom prst="rect">
                <a:avLst/>
              </a:prstGeom>
              <a:noFill/>
            </p:spPr>
            <p:txBody>
              <a:bodyPr wrap="square" rtlCol="0">
                <a:spAutoFit/>
              </a:bodyPr>
              <a:lstStyle/>
              <a:p>
                <a:r>
                  <a:rPr lang="zh-CN" altLang="en-US" dirty="0"/>
                  <a:t>如果有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&gt;0</m:t>
                    </m:r>
                    <m:r>
                      <a:rPr lang="zh-CN" altLang="en-US" i="1">
                        <a:latin typeface="Cambria Math" panose="02040503050406030204" pitchFamily="18" charset="0"/>
                      </a:rPr>
                      <m:t>，</m:t>
                    </m:r>
                  </m:oMath>
                </a14:m>
                <a:r>
                  <a:rPr lang="zh-CN" altLang="en-US" dirty="0"/>
                  <a:t>那么</a:t>
                </a:r>
                <a:endParaRPr lang="en-US" altLang="zh-CN" dirty="0"/>
              </a:p>
              <a:p>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e>
                          </m:d>
                        </m:e>
                      </m:d>
                      <m:r>
                        <a:rPr lang="en-US" altLang="zh-CN" b="0" i="1" smtClean="0">
                          <a:latin typeface="Cambria Math" panose="02040503050406030204" pitchFamily="18" charset="0"/>
                        </a:rPr>
                        <m:t>&gt;0</m:t>
                      </m:r>
                    </m:oMath>
                  </m:oMathPara>
                </a14:m>
                <a:endParaRPr lang="en-US" altLang="zh-CN" dirty="0"/>
              </a:p>
              <a:p>
                <a:endParaRPr lang="en-US" altLang="zh-CN" dirty="0"/>
              </a:p>
              <a:p>
                <a:r>
                  <a:rPr lang="zh-CN" altLang="en-US" dirty="0"/>
                  <a:t>所以一个满足</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&gt;0</m:t>
                    </m:r>
                  </m:oMath>
                </a14:m>
                <a:r>
                  <a:rPr lang="zh-CN" altLang="en-US" dirty="0"/>
                  <a:t>的</a:t>
                </a:r>
                <a14:m>
                  <m:oMath xmlns:m="http://schemas.openxmlformats.org/officeDocument/2006/math">
                    <m:r>
                      <a:rPr lang="en-US" altLang="zh-CN" b="0" i="1" dirty="0" smtClean="0">
                        <a:latin typeface="Cambria Math" panose="02040503050406030204" pitchFamily="18" charset="0"/>
                      </a:rPr>
                      <m:t>𝑝</m:t>
                    </m:r>
                  </m:oMath>
                </a14:m>
                <a:r>
                  <a:rPr lang="zh-CN" altLang="en-US" dirty="0"/>
                  <a:t>一定不是最优解。因此只有满足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i="1">
                        <a:latin typeface="Cambria Math" panose="02040503050406030204" pitchFamily="18" charset="0"/>
                      </a:rPr>
                      <m:t>0</m:t>
                    </m:r>
                  </m:oMath>
                </a14:m>
                <a:r>
                  <a:rPr lang="zh-CN" altLang="en-US" dirty="0"/>
                  <a:t>的</a:t>
                </a:r>
                <a14:m>
                  <m:oMath xmlns:m="http://schemas.openxmlformats.org/officeDocument/2006/math">
                    <m:r>
                      <a:rPr lang="en-US" altLang="zh-CN" b="0" i="1" smtClean="0">
                        <a:latin typeface="Cambria Math" panose="02040503050406030204" pitchFamily="18" charset="0"/>
                      </a:rPr>
                      <m:t>𝑝</m:t>
                    </m:r>
                  </m:oMath>
                </a14:m>
                <a:r>
                  <a:rPr lang="zh-CN" altLang="en-US" dirty="0"/>
                  <a:t>才可能是最优解。</a:t>
                </a:r>
              </a:p>
            </p:txBody>
          </p:sp>
        </mc:Choice>
        <mc:Fallback xmlns="">
          <p:sp>
            <p:nvSpPr>
              <p:cNvPr id="3" name="文本框 2">
                <a:extLst>
                  <a:ext uri="{FF2B5EF4-FFF2-40B4-BE49-F238E27FC236}">
                    <a16:creationId xmlns:a16="http://schemas.microsoft.com/office/drawing/2014/main" id="{F18079EF-E03D-0641-8E80-CDC9DDCC9843}"/>
                  </a:ext>
                </a:extLst>
              </p:cNvPr>
              <p:cNvSpPr txBox="1">
                <a:spLocks noRot="1" noChangeAspect="1" noMove="1" noResize="1" noEditPoints="1" noAdjustHandles="1" noChangeArrowheads="1" noChangeShapeType="1" noTextEdit="1"/>
              </p:cNvSpPr>
              <p:nvPr/>
            </p:nvSpPr>
            <p:spPr>
              <a:xfrm>
                <a:off x="361949" y="1085850"/>
                <a:ext cx="10258425" cy="1855829"/>
              </a:xfrm>
              <a:prstGeom prst="rect">
                <a:avLst/>
              </a:prstGeom>
              <a:blipFill>
                <a:blip r:embed="rId3"/>
                <a:stretch>
                  <a:fillRect l="-475" t="-2623"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0A61B5A-EB59-5610-64CD-B6CEC8CB4901}"/>
                  </a:ext>
                </a:extLst>
              </p:cNvPr>
              <p:cNvSpPr txBox="1"/>
              <p:nvPr/>
            </p:nvSpPr>
            <p:spPr>
              <a:xfrm>
                <a:off x="361949" y="5364122"/>
                <a:ext cx="5629275" cy="582660"/>
              </a:xfrm>
              <a:prstGeom prst="rect">
                <a:avLst/>
              </a:prstGeom>
              <a:noFill/>
            </p:spPr>
            <p:txBody>
              <a:bodyPr wrap="square" rtlCol="0">
                <a:spAutoFit/>
              </a:bodyPr>
              <a:lstStyle/>
              <a:p>
                <a:r>
                  <a:rPr lang="zh-CN" altLang="en-US" dirty="0"/>
                  <a:t>按</a:t>
                </a:r>
                <a14:m>
                  <m:oMath xmlns:m="http://schemas.openxmlformats.org/officeDocument/2006/math">
                    <m:f>
                      <m:fPr>
                        <m:ctrlPr>
                          <a:rPr lang="en-US" altLang="zh-CN"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sub>
                        </m:sSub>
                      </m:den>
                    </m:f>
                  </m:oMath>
                </a14:m>
                <a:r>
                  <a:rPr lang="zh-CN" altLang="en-US" dirty="0"/>
                  <a:t>排序即可，时间复杂度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p>
            </p:txBody>
          </p:sp>
        </mc:Choice>
        <mc:Fallback xmlns="">
          <p:sp>
            <p:nvSpPr>
              <p:cNvPr id="4" name="文本框 3">
                <a:extLst>
                  <a:ext uri="{FF2B5EF4-FFF2-40B4-BE49-F238E27FC236}">
                    <a16:creationId xmlns:a16="http://schemas.microsoft.com/office/drawing/2014/main" id="{10A61B5A-EB59-5610-64CD-B6CEC8CB4901}"/>
                  </a:ext>
                </a:extLst>
              </p:cNvPr>
              <p:cNvSpPr txBox="1">
                <a:spLocks noRot="1" noChangeAspect="1" noMove="1" noResize="1" noEditPoints="1" noAdjustHandles="1" noChangeArrowheads="1" noChangeShapeType="1" noTextEdit="1"/>
              </p:cNvSpPr>
              <p:nvPr/>
            </p:nvSpPr>
            <p:spPr>
              <a:xfrm>
                <a:off x="361949" y="5364122"/>
                <a:ext cx="5629275" cy="582660"/>
              </a:xfrm>
              <a:prstGeom prst="rect">
                <a:avLst/>
              </a:prstGeom>
              <a:blipFill>
                <a:blip r:embed="rId4"/>
                <a:stretch>
                  <a:fillRect l="-8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81C5244-2F71-8A6E-E171-C57E92B24462}"/>
                  </a:ext>
                </a:extLst>
              </p:cNvPr>
              <p:cNvSpPr txBox="1"/>
              <p:nvPr/>
            </p:nvSpPr>
            <p:spPr>
              <a:xfrm>
                <a:off x="361949" y="3137141"/>
                <a:ext cx="10810876" cy="2031518"/>
              </a:xfrm>
              <a:prstGeom prst="rect">
                <a:avLst/>
              </a:prstGeom>
              <a:noFill/>
            </p:spPr>
            <p:txBody>
              <a:bodyPr wrap="square" rtlCol="0">
                <a:spAutoFit/>
              </a:bodyPr>
              <a:lstStyle/>
              <a:p>
                <a:r>
                  <a:rPr lang="zh-CN" altLang="en-US" dirty="0"/>
                  <a:t>如果一个排列</a:t>
                </a:r>
                <a14:m>
                  <m:oMath xmlns:m="http://schemas.openxmlformats.org/officeDocument/2006/math">
                    <m:r>
                      <a:rPr lang="en-US" altLang="zh-CN" i="1" dirty="0" smtClean="0">
                        <a:latin typeface="Cambria Math" panose="02040503050406030204" pitchFamily="18" charset="0"/>
                      </a:rPr>
                      <m:t>𝑝</m:t>
                    </m:r>
                  </m:oMath>
                </a14:m>
                <a:r>
                  <a:rPr lang="zh-CN" altLang="en-US" dirty="0"/>
                  <a:t>满足这样的限制，则</a:t>
                </a:r>
                <a14:m>
                  <m:oMath xmlns:m="http://schemas.openxmlformats.org/officeDocument/2006/math">
                    <m:r>
                      <a:rPr lang="en-US" altLang="zh-CN" i="1" dirty="0" smtClean="0">
                        <a:latin typeface="Cambria Math" panose="02040503050406030204" pitchFamily="18" charset="0"/>
                      </a:rPr>
                      <m:t>𝑝</m:t>
                    </m:r>
                  </m:oMath>
                </a14:m>
                <a:r>
                  <a:rPr lang="zh-CN" altLang="en-US" dirty="0"/>
                  <a:t>满足</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𝑖</m:t>
                    </m:r>
                    <m:r>
                      <a:rPr lang="en-US" altLang="zh-CN" i="1" dirty="0" smtClean="0">
                        <a:latin typeface="Cambria Math" panose="02040503050406030204" pitchFamily="18" charset="0"/>
                      </a:rPr>
                      <m:t>&lt; </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i="1" dirty="0" err="1"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𝑞</m:t>
                            </m:r>
                          </m:e>
                          <m:sub>
                            <m:r>
                              <a:rPr lang="en-US" altLang="zh-CN" i="1" dirty="0" err="1"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𝑞</m:t>
                                </m:r>
                              </m:e>
                              <m:sub>
                                <m:r>
                                  <a:rPr lang="en-US" altLang="zh-CN" i="1" dirty="0" err="1" smtClean="0">
                                    <a:latin typeface="Cambria Math" panose="02040503050406030204" pitchFamily="18" charset="0"/>
                                  </a:rPr>
                                  <m:t>𝑖</m:t>
                                </m:r>
                              </m:sub>
                            </m:sSub>
                          </m:sub>
                        </m:sSub>
                      </m:sub>
                    </m:sSub>
                  </m:oMath>
                </a14:m>
                <a:r>
                  <a:rPr lang="en-US" altLang="zh-CN" dirty="0"/>
                  <a:t> </a:t>
                </a:r>
                <a:r>
                  <a:rPr lang="zh-CN" altLang="en-US" dirty="0"/>
                  <a:t>。因此对于任意数</a:t>
                </a:r>
                <a14:m>
                  <m:oMath xmlns:m="http://schemas.openxmlformats.org/officeDocument/2006/math">
                    <m:r>
                      <a:rPr lang="en-US" altLang="zh-CN" i="1" dirty="0" smtClean="0">
                        <a:latin typeface="Cambria Math" panose="02040503050406030204" pitchFamily="18" charset="0"/>
                      </a:rPr>
                      <m:t>𝑣</m:t>
                    </m:r>
                  </m:oMath>
                </a14:m>
                <a:r>
                  <a:rPr lang="zh-CN" altLang="en-US" dirty="0"/>
                  <a:t>，所有满足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𝑣</m:t>
                    </m:r>
                  </m:oMath>
                </a14:m>
                <a:r>
                  <a:rPr lang="zh-CN" altLang="en-US" dirty="0"/>
                  <a:t>的</a:t>
                </a:r>
                <a14:m>
                  <m:oMath xmlns:m="http://schemas.openxmlformats.org/officeDocument/2006/math">
                    <m:r>
                      <a:rPr lang="en-US" altLang="zh-CN" i="1" dirty="0" smtClean="0">
                        <a:latin typeface="Cambria Math" panose="02040503050406030204" pitchFamily="18" charset="0"/>
                      </a:rPr>
                      <m:t>𝑖</m:t>
                    </m:r>
                  </m:oMath>
                </a14:m>
                <a:r>
                  <a:rPr lang="zh-CN" altLang="en-US" dirty="0"/>
                  <a:t>在排列中一定构成连续的一段。不同的段在排列中按照</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en-US" altLang="zh-CN" dirty="0"/>
                  <a:t> </a:t>
                </a:r>
                <a:r>
                  <a:rPr lang="zh-CN" altLang="en-US" dirty="0"/>
                  <a:t>从小到大排序。对于任意的</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𝑗</m:t>
                        </m:r>
                      </m:sub>
                    </m:s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𝑗</m:t>
                        </m:r>
                      </m:sub>
                    </m:sSub>
                  </m:oMath>
                </a14:m>
                <a:r>
                  <a:rPr lang="en-US" altLang="zh-CN" dirty="0"/>
                  <a:t> </a:t>
                </a:r>
                <a:r>
                  <a:rPr lang="zh-CN" altLang="en-US" dirty="0"/>
                  <a:t>，则由</a:t>
                </a:r>
                <a14:m>
                  <m:oMath xmlns:m="http://schemas.openxmlformats.org/officeDocument/2006/math">
                    <m:r>
                      <a:rPr lang="en-US" altLang="zh-CN" i="1" dirty="0" smtClean="0">
                        <a:latin typeface="Cambria Math" panose="02040503050406030204" pitchFamily="18" charset="0"/>
                      </a:rPr>
                      <m:t>1</m:t>
                    </m:r>
                  </m:oMath>
                </a14:m>
                <a:r>
                  <a:rPr lang="zh-CN" altLang="en-US" dirty="0"/>
                  <a:t>式，如果排列中</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相邻，交换它们后得到的排列的</a:t>
                </a:r>
                <a14:m>
                  <m:oMath xmlns:m="http://schemas.openxmlformats.org/officeDocument/2006/math">
                    <m:r>
                      <a:rPr lang="en-US" altLang="zh-CN" i="1" dirty="0" smtClean="0">
                        <a:latin typeface="Cambria Math" panose="02040503050406030204" pitchFamily="18" charset="0"/>
                      </a:rPr>
                      <m:t>𝐹</m:t>
                    </m:r>
                  </m:oMath>
                </a14:m>
                <a:r>
                  <a:rPr lang="zh-CN" altLang="en-US" dirty="0"/>
                  <a:t>保持不变。因此可以得到，对于排列中满足内部所有</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zh-CN" altLang="en-US" dirty="0"/>
                  <a:t>相等的一段，这一段内任意交换不改变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e>
                            </m:d>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e>
                    </m:d>
                  </m:oMath>
                </a14:m>
                <a:r>
                  <a:rPr lang="zh-CN" altLang="en-US" dirty="0"/>
                  <a:t>。</a:t>
                </a:r>
                <a:endParaRPr lang="en-US" altLang="zh-CN" dirty="0"/>
              </a:p>
              <a:p>
                <a:endParaRPr lang="en-US" altLang="zh-CN" dirty="0"/>
              </a:p>
              <a:p>
                <a:r>
                  <a:rPr lang="zh-CN" altLang="en-US" dirty="0"/>
                  <a:t>因此所有满足上述条件的排列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的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𝑝</m:t>
                                        </m:r>
                                      </m:sub>
                                    </m:sSub>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e>
                            </m:d>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e>
                    </m:d>
                  </m:oMath>
                </a14:m>
                <a:r>
                  <a:rPr lang="en-US" altLang="zh-CN" dirty="0"/>
                  <a:t> </a:t>
                </a:r>
                <a:r>
                  <a:rPr lang="zh-CN" altLang="en-US" dirty="0"/>
                  <a:t>相同，从而它们都是最优解。</a:t>
                </a:r>
              </a:p>
            </p:txBody>
          </p:sp>
        </mc:Choice>
        <mc:Fallback xmlns="">
          <p:sp>
            <p:nvSpPr>
              <p:cNvPr id="5" name="文本框 4">
                <a:extLst>
                  <a:ext uri="{FF2B5EF4-FFF2-40B4-BE49-F238E27FC236}">
                    <a16:creationId xmlns:a16="http://schemas.microsoft.com/office/drawing/2014/main" id="{A81C5244-2F71-8A6E-E171-C57E92B24462}"/>
                  </a:ext>
                </a:extLst>
              </p:cNvPr>
              <p:cNvSpPr txBox="1">
                <a:spLocks noRot="1" noChangeAspect="1" noMove="1" noResize="1" noEditPoints="1" noAdjustHandles="1" noChangeArrowheads="1" noChangeShapeType="1" noTextEdit="1"/>
              </p:cNvSpPr>
              <p:nvPr/>
            </p:nvSpPr>
            <p:spPr>
              <a:xfrm>
                <a:off x="361949" y="3137141"/>
                <a:ext cx="10810876" cy="2031518"/>
              </a:xfrm>
              <a:prstGeom prst="rect">
                <a:avLst/>
              </a:prstGeom>
              <a:blipFill>
                <a:blip r:embed="rId5"/>
                <a:stretch>
                  <a:fillRect l="-451" t="-2402" r="-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268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85E3-453C-94F9-7BD1-A22010AD62DC}"/>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13A576FF-AD55-D3DC-106C-0400F7DAB17F}"/>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DB3727A1-AA9C-9E7A-3C47-CF548CE84F44}"/>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7</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E03ACE0-5565-50ED-4C0F-669A2F55F951}"/>
                  </a:ext>
                </a:extLst>
              </p:cNvPr>
              <p:cNvSpPr txBox="1"/>
              <p:nvPr/>
            </p:nvSpPr>
            <p:spPr>
              <a:xfrm>
                <a:off x="390525" y="1085850"/>
                <a:ext cx="10725150" cy="1796389"/>
              </a:xfrm>
              <a:prstGeom prst="rect">
                <a:avLst/>
              </a:prstGeom>
              <a:noFill/>
            </p:spPr>
            <p:txBody>
              <a:bodyPr wrap="square" rtlCol="0">
                <a:spAutoFit/>
              </a:bodyPr>
              <a:lstStyle/>
              <a:p>
                <a:r>
                  <a:rPr lang="zh-CN" altLang="en-US" dirty="0"/>
                  <a:t>在这个问题中，看作对于每两个元素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oMath>
                </a14:m>
                <a:r>
                  <a:rPr lang="en-US" altLang="zh-CN" dirty="0"/>
                  <a:t> </a:t>
                </a:r>
                <a:r>
                  <a:rPr lang="zh-CN" altLang="en-US" dirty="0"/>
                  <a:t>间建立了比较关系，比较关系可以看成</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e>
                        </m:d>
                      </m:e>
                    </m:d>
                  </m:oMath>
                </a14:m>
                <a:r>
                  <a:rPr lang="zh-CN" altLang="en-US" dirty="0"/>
                  <a:t>。</a:t>
                </a:r>
                <a:endParaRPr lang="en-US" altLang="zh-CN" dirty="0"/>
              </a:p>
              <a:p>
                <a:endParaRPr lang="en-US" altLang="zh-CN" dirty="0"/>
              </a:p>
              <a:p>
                <a:r>
                  <a:rPr lang="zh-CN" altLang="en-US" dirty="0"/>
                  <a:t>在这道题中，这样定义的比较关系以及原问题中满足一些特殊的性质，使得将所有元素按照比较关系排序可以得到一种最优解。但对于</a:t>
                </a:r>
                <a:r>
                  <a:rPr lang="zh-CN" altLang="en-US" b="1" dirty="0"/>
                  <a:t>更一般</a:t>
                </a:r>
                <a:r>
                  <a:rPr lang="zh-CN" altLang="en-US" dirty="0"/>
                  <a:t>的情况，上述做法显然</a:t>
                </a:r>
                <a:r>
                  <a:rPr lang="zh-CN" altLang="en-US" b="1" dirty="0"/>
                  <a:t>不再成立</a:t>
                </a:r>
                <a:r>
                  <a:rPr lang="zh-CN" altLang="en-US" dirty="0"/>
                  <a:t>。事实上对于一些</a:t>
                </a:r>
                <a:r>
                  <a:rPr lang="en-US" altLang="zh-CN" dirty="0"/>
                  <a:t> </a:t>
                </a:r>
                <a14:m>
                  <m:oMath xmlns:m="http://schemas.openxmlformats.org/officeDocument/2006/math">
                    <m:r>
                      <a:rPr lang="en-US" altLang="zh-CN" b="0" i="1" smtClean="0">
                        <a:latin typeface="Cambria Math" panose="02040503050406030204" pitchFamily="18" charset="0"/>
                      </a:rPr>
                      <m:t>𝐹</m:t>
                    </m:r>
                  </m:oMath>
                </a14:m>
                <a:r>
                  <a:rPr lang="zh-CN" altLang="en-US" dirty="0"/>
                  <a:t>，上述形式的问题目前只有</a:t>
                </a:r>
                <a:r>
                  <a:rPr lang="zh-CN" altLang="en-US" b="1" dirty="0"/>
                  <a:t>指数级</a:t>
                </a:r>
                <a:r>
                  <a:rPr lang="zh-CN" altLang="en-US" dirty="0"/>
                  <a:t>的算法。因此考虑分析上一个问题的性质，得到使得如下算法可以找到最优解的一种条件</a:t>
                </a:r>
                <a:r>
                  <a:rPr lang="en-US" altLang="zh-CN" dirty="0"/>
                  <a:t>:</a:t>
                </a:r>
                <a:endParaRPr lang="zh-CN" altLang="en-US" dirty="0"/>
              </a:p>
            </p:txBody>
          </p:sp>
        </mc:Choice>
        <mc:Fallback xmlns="">
          <p:sp>
            <p:nvSpPr>
              <p:cNvPr id="3" name="文本框 2">
                <a:extLst>
                  <a:ext uri="{FF2B5EF4-FFF2-40B4-BE49-F238E27FC236}">
                    <a16:creationId xmlns:a16="http://schemas.microsoft.com/office/drawing/2014/main" id="{1E03ACE0-5565-50ED-4C0F-669A2F55F951}"/>
                  </a:ext>
                </a:extLst>
              </p:cNvPr>
              <p:cNvSpPr txBox="1">
                <a:spLocks noRot="1" noChangeAspect="1" noMove="1" noResize="1" noEditPoints="1" noAdjustHandles="1" noChangeArrowheads="1" noChangeShapeType="1" noTextEdit="1"/>
              </p:cNvSpPr>
              <p:nvPr/>
            </p:nvSpPr>
            <p:spPr>
              <a:xfrm>
                <a:off x="390525" y="1085850"/>
                <a:ext cx="10725150" cy="1796389"/>
              </a:xfrm>
              <a:prstGeom prst="rect">
                <a:avLst/>
              </a:prstGeom>
              <a:blipFill>
                <a:blip r:embed="rId3"/>
                <a:stretch>
                  <a:fillRect l="-455" t="-1695" r="-2672" b="-4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639DE3A-89E7-1ADA-D634-1E53F3B59AD1}"/>
                  </a:ext>
                </a:extLst>
              </p:cNvPr>
              <p:cNvSpPr txBox="1"/>
              <p:nvPr/>
            </p:nvSpPr>
            <p:spPr>
              <a:xfrm>
                <a:off x="390525" y="3105834"/>
                <a:ext cx="10363200" cy="369332"/>
              </a:xfrm>
              <a:prstGeom prst="rect">
                <a:avLst/>
              </a:prstGeom>
              <a:noFill/>
            </p:spPr>
            <p:txBody>
              <a:bodyPr wrap="square" rtlCol="0">
                <a:spAutoFit/>
              </a:bodyPr>
              <a:lstStyle/>
              <a:p>
                <a:r>
                  <a:rPr lang="zh-CN" altLang="en-US" dirty="0"/>
                  <a:t>设给出的所有元素构成的集合为</a:t>
                </a:r>
                <a14:m>
                  <m:oMath xmlns:m="http://schemas.openxmlformats.org/officeDocument/2006/math">
                    <m:r>
                      <a:rPr lang="en-US" altLang="zh-CN" i="1" dirty="0" smtClean="0">
                        <a:latin typeface="Cambria Math" panose="02040503050406030204" pitchFamily="18" charset="0"/>
                      </a:rPr>
                      <m:t>𝑆</m:t>
                    </m:r>
                  </m:oMath>
                </a14:m>
                <a:r>
                  <a:rPr lang="zh-CN" altLang="en-US" dirty="0"/>
                  <a:t>，定义</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上的一种二元比较关系</a:t>
                </a:r>
                <a14:m>
                  <m:oMath xmlns:m="http://schemas.openxmlformats.org/officeDocument/2006/math">
                    <m:r>
                      <a:rPr lang="zh-CN" altLang="en-US" i="1" dirty="0" smtClean="0">
                        <a:latin typeface="Cambria Math" panose="02040503050406030204" pitchFamily="18" charset="0"/>
                      </a:rPr>
                      <m:t>≤</m:t>
                    </m:r>
                  </m:oMath>
                </a14:m>
                <a:r>
                  <a:rPr lang="zh-CN" altLang="en-US" dirty="0"/>
                  <a:t>，将所有元素按照比较关系排序。</a:t>
                </a:r>
              </a:p>
            </p:txBody>
          </p:sp>
        </mc:Choice>
        <mc:Fallback xmlns="">
          <p:sp>
            <p:nvSpPr>
              <p:cNvPr id="4" name="文本框 3">
                <a:extLst>
                  <a:ext uri="{FF2B5EF4-FFF2-40B4-BE49-F238E27FC236}">
                    <a16:creationId xmlns:a16="http://schemas.microsoft.com/office/drawing/2014/main" id="{4639DE3A-89E7-1ADA-D634-1E53F3B59AD1}"/>
                  </a:ext>
                </a:extLst>
              </p:cNvPr>
              <p:cNvSpPr txBox="1">
                <a:spLocks noRot="1" noChangeAspect="1" noMove="1" noResize="1" noEditPoints="1" noAdjustHandles="1" noChangeArrowheads="1" noChangeShapeType="1" noTextEdit="1"/>
              </p:cNvSpPr>
              <p:nvPr/>
            </p:nvSpPr>
            <p:spPr>
              <a:xfrm>
                <a:off x="390525" y="3105834"/>
                <a:ext cx="10363200" cy="369332"/>
              </a:xfrm>
              <a:prstGeom prst="rect">
                <a:avLst/>
              </a:prstGeom>
              <a:blipFill>
                <a:blip r:embed="rId4"/>
                <a:stretch>
                  <a:fillRect l="-471"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83E40B2-0901-13B4-4A20-A3D37DFD45FD}"/>
                  </a:ext>
                </a:extLst>
              </p:cNvPr>
              <p:cNvSpPr txBox="1"/>
              <p:nvPr/>
            </p:nvSpPr>
            <p:spPr>
              <a:xfrm>
                <a:off x="390524" y="3781425"/>
                <a:ext cx="10725149" cy="2862322"/>
              </a:xfrm>
              <a:prstGeom prst="rect">
                <a:avLst/>
              </a:prstGeom>
              <a:noFill/>
            </p:spPr>
            <p:txBody>
              <a:bodyPr wrap="square" rtlCol="0">
                <a:spAutoFit/>
              </a:bodyPr>
              <a:lstStyle/>
              <a:p>
                <a:r>
                  <a:rPr lang="zh-CN" altLang="en-US" dirty="0"/>
                  <a:t>在上一个问题中，不难发现存在如下性质： </a:t>
                </a:r>
                <a:endParaRPr lang="en-US" altLang="zh-CN" dirty="0"/>
              </a:p>
              <a:p>
                <a:endParaRPr lang="en-US" altLang="zh-CN" dirty="0"/>
              </a:p>
              <a:p>
                <a:r>
                  <a:rPr lang="zh-CN" altLang="en-US" b="1" dirty="0"/>
                  <a:t>性质</a:t>
                </a:r>
                <a:r>
                  <a:rPr lang="en-US" altLang="zh-CN" b="1" dirty="0"/>
                  <a:t>1</a:t>
                </a:r>
                <a:r>
                  <a:rPr lang="zh-CN" altLang="en-US" b="1" dirty="0"/>
                  <a:t>：</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err="1" smtClean="0">
                        <a:latin typeface="Cambria Math" panose="02040503050406030204" pitchFamily="18" charset="0"/>
                      </a:rPr>
                      <m:t>𝑏</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m:t>
                    </m:r>
                  </m:oMath>
                </a14:m>
                <a:r>
                  <a:rPr lang="zh-CN" altLang="en-US" dirty="0"/>
                  <a:t>至少有一者成立。即比较关系满足</a:t>
                </a:r>
                <a:r>
                  <a:rPr lang="zh-CN" altLang="en-US" b="1" dirty="0"/>
                  <a:t>强完全性</a:t>
                </a:r>
                <a:r>
                  <a:rPr lang="zh-CN" altLang="en-US" dirty="0"/>
                  <a:t>。 </a:t>
                </a:r>
                <a:endParaRPr lang="en-US" altLang="zh-CN" dirty="0"/>
              </a:p>
              <a:p>
                <a:endParaRPr lang="en-US" altLang="zh-CN" dirty="0"/>
              </a:p>
              <a:p>
                <a:r>
                  <a:rPr lang="zh-CN" altLang="en-US" b="1" dirty="0"/>
                  <a:t>性质</a:t>
                </a:r>
                <a:r>
                  <a:rPr lang="en-US" altLang="zh-CN" b="1" dirty="0"/>
                  <a:t>2</a:t>
                </a:r>
                <a:r>
                  <a:rPr lang="zh-CN" altLang="en-US" b="1" dirty="0"/>
                  <a:t>：</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oMath>
                </a14:m>
                <a:r>
                  <a:rPr lang="zh-CN" altLang="en-US" dirty="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oMath>
                </a14:m>
                <a:r>
                  <a:rPr lang="zh-CN" altLang="en-US" dirty="0"/>
                  <a:t>，则</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zh-CN" altLang="en-US" dirty="0"/>
                  <a:t>。即比较关系满足</a:t>
                </a:r>
                <a:r>
                  <a:rPr lang="zh-CN" altLang="en-US" b="1" dirty="0"/>
                  <a:t>传递性</a:t>
                </a:r>
                <a:r>
                  <a:rPr lang="zh-CN" altLang="en-US" dirty="0"/>
                  <a:t>。 </a:t>
                </a:r>
                <a:endParaRPr lang="en-US" altLang="zh-CN" dirty="0"/>
              </a:p>
              <a:p>
                <a:endParaRPr lang="en-US" altLang="zh-CN" dirty="0"/>
              </a:p>
              <a:p>
                <a:r>
                  <a:rPr lang="zh-CN" altLang="en-US" b="1" dirty="0"/>
                  <a:t>性质</a:t>
                </a:r>
                <a:r>
                  <a:rPr lang="en-US" altLang="zh-CN" b="1" dirty="0"/>
                  <a:t>3</a:t>
                </a:r>
                <a:r>
                  <a:rPr lang="zh-CN" altLang="en-US" b="1" dirty="0"/>
                  <a:t>： </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oMath>
                </a14:m>
                <a:r>
                  <a:rPr lang="zh-CN" altLang="en-US" dirty="0"/>
                  <a:t>，如果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zh-CN" altLang="en-US" dirty="0"/>
                  <a:t>，则对于任意一个包含</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作为</a:t>
                </a:r>
                <a:r>
                  <a:rPr lang="zh-CN" altLang="en-US" b="1" dirty="0"/>
                  <a:t>连续子序列</a:t>
                </a:r>
                <a:r>
                  <a:rPr lang="zh-CN" altLang="en-US" dirty="0"/>
                  <a:t>的元素序列 </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r>
                      <a:rPr lang="en-US" altLang="zh-CN" i="1" dirty="0" smtClean="0">
                        <a:latin typeface="Cambria Math" panose="02040503050406030204" pitchFamily="18" charset="0"/>
                      </a:rPr>
                      <m:t>}</m:t>
                    </m:r>
                  </m:oMath>
                </a14:m>
                <a:r>
                  <a:rPr lang="zh-CN" altLang="en-US" dirty="0"/>
                  <a:t>，都有：</a:t>
                </a:r>
                <a:endParaRPr lang="en-US" altLang="zh-CN" dirty="0"/>
              </a:p>
              <a:p>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 · ,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 ·· ·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e>
                        </m:d>
                      </m:e>
                    </m:d>
                    <m:r>
                      <a:rPr lang="en-US" altLang="zh-CN" b="0" i="1" dirty="0" smtClean="0">
                        <a:latin typeface="Cambria Math" panose="02040503050406030204" pitchFamily="18" charset="0"/>
                      </a:rPr>
                      <m:t> </m:t>
                    </m:r>
                  </m:oMath>
                </a14:m>
                <a:r>
                  <a:rPr lang="zh-CN" altLang="en-US" dirty="0"/>
                  <a:t> </a:t>
                </a:r>
              </a:p>
            </p:txBody>
          </p:sp>
        </mc:Choice>
        <mc:Fallback xmlns="">
          <p:sp>
            <p:nvSpPr>
              <p:cNvPr id="5" name="文本框 4">
                <a:extLst>
                  <a:ext uri="{FF2B5EF4-FFF2-40B4-BE49-F238E27FC236}">
                    <a16:creationId xmlns:a16="http://schemas.microsoft.com/office/drawing/2014/main" id="{C83E40B2-0901-13B4-4A20-A3D37DFD45FD}"/>
                  </a:ext>
                </a:extLst>
              </p:cNvPr>
              <p:cNvSpPr txBox="1">
                <a:spLocks noRot="1" noChangeAspect="1" noMove="1" noResize="1" noEditPoints="1" noAdjustHandles="1" noChangeArrowheads="1" noChangeShapeType="1" noTextEdit="1"/>
              </p:cNvSpPr>
              <p:nvPr/>
            </p:nvSpPr>
            <p:spPr>
              <a:xfrm>
                <a:off x="390524" y="3781425"/>
                <a:ext cx="10725149" cy="2862322"/>
              </a:xfrm>
              <a:prstGeom prst="rect">
                <a:avLst/>
              </a:prstGeom>
              <a:blipFill>
                <a:blip r:embed="rId5"/>
                <a:stretch>
                  <a:fillRect l="-455" t="-1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726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351D-9F12-A091-ACDC-57486543A706}"/>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6D8D44B4-D21C-FD6C-ED81-A8F08EA746BE}"/>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3B543D9A-43CC-A129-83CE-234BE208745B}"/>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8</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E658683-AD1C-164A-AC29-12C2F9100202}"/>
                  </a:ext>
                </a:extLst>
              </p:cNvPr>
              <p:cNvSpPr txBox="1"/>
              <p:nvPr/>
            </p:nvSpPr>
            <p:spPr>
              <a:xfrm>
                <a:off x="390525" y="1085850"/>
                <a:ext cx="9486900" cy="369332"/>
              </a:xfrm>
              <a:prstGeom prst="rect">
                <a:avLst/>
              </a:prstGeom>
              <a:noFill/>
            </p:spPr>
            <p:txBody>
              <a:bodyPr wrap="square" rtlCol="0">
                <a:spAutoFit/>
              </a:bodyPr>
              <a:lstStyle/>
              <a:p>
                <a:r>
                  <a:rPr lang="zh-CN" altLang="en-US" dirty="0"/>
                  <a:t>有结论，若存在</a:t>
                </a:r>
                <a14:m>
                  <m:oMath xmlns:m="http://schemas.openxmlformats.org/officeDocument/2006/math">
                    <m:r>
                      <a:rPr lang="en-US" altLang="zh-CN" b="0" i="1" smtClean="0">
                        <a:latin typeface="Cambria Math" panose="02040503050406030204" pitchFamily="18" charset="0"/>
                      </a:rPr>
                      <m:t>≤</m:t>
                    </m:r>
                    <m:r>
                      <a:rPr lang="zh-CN" altLang="en-US" i="1">
                        <a:latin typeface="Cambria Math" panose="02040503050406030204" pitchFamily="18" charset="0"/>
                      </a:rPr>
                      <m:t>满足</m:t>
                    </m:r>
                  </m:oMath>
                </a14:m>
                <a:r>
                  <a:rPr lang="zh-CN" altLang="en-US" b="1" dirty="0"/>
                  <a:t>性质</a:t>
                </a:r>
                <a:r>
                  <a:rPr lang="en-US" altLang="zh-CN" b="1" dirty="0"/>
                  <a:t>1</a:t>
                </a:r>
                <a:r>
                  <a:rPr lang="zh-CN" altLang="en-US" b="1" dirty="0"/>
                  <a:t>，</a:t>
                </a:r>
                <a:r>
                  <a:rPr lang="en-US" altLang="zh-CN" b="1" dirty="0"/>
                  <a:t>2</a:t>
                </a:r>
                <a:r>
                  <a:rPr lang="zh-CN" altLang="en-US" b="1" dirty="0"/>
                  <a:t>，</a:t>
                </a:r>
                <a:r>
                  <a:rPr lang="en-US" altLang="zh-CN" b="1" dirty="0"/>
                  <a:t>3</a:t>
                </a:r>
                <a:r>
                  <a:rPr lang="zh-CN" altLang="en-US" dirty="0"/>
                  <a:t>，那么我们有下述引理。</a:t>
                </a:r>
              </a:p>
            </p:txBody>
          </p:sp>
        </mc:Choice>
        <mc:Fallback xmlns="">
          <p:sp>
            <p:nvSpPr>
              <p:cNvPr id="3" name="文本框 2">
                <a:extLst>
                  <a:ext uri="{FF2B5EF4-FFF2-40B4-BE49-F238E27FC236}">
                    <a16:creationId xmlns:a16="http://schemas.microsoft.com/office/drawing/2014/main" id="{CE658683-AD1C-164A-AC29-12C2F9100202}"/>
                  </a:ext>
                </a:extLst>
              </p:cNvPr>
              <p:cNvSpPr txBox="1">
                <a:spLocks noRot="1" noChangeAspect="1" noMove="1" noResize="1" noEditPoints="1" noAdjustHandles="1" noChangeArrowheads="1" noChangeShapeType="1" noTextEdit="1"/>
              </p:cNvSpPr>
              <p:nvPr/>
            </p:nvSpPr>
            <p:spPr>
              <a:xfrm>
                <a:off x="390525" y="1085850"/>
                <a:ext cx="9486900" cy="369332"/>
              </a:xfrm>
              <a:prstGeom prst="rect">
                <a:avLst/>
              </a:prstGeom>
              <a:blipFill>
                <a:blip r:embed="rId3"/>
                <a:stretch>
                  <a:fillRect l="-514" t="-1311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155CEF5-A826-AD36-C9D4-7CA663F59B8A}"/>
                  </a:ext>
                </a:extLst>
              </p:cNvPr>
              <p:cNvSpPr txBox="1"/>
              <p:nvPr/>
            </p:nvSpPr>
            <p:spPr>
              <a:xfrm>
                <a:off x="390524" y="2009775"/>
                <a:ext cx="10963275" cy="4657878"/>
              </a:xfrm>
              <a:prstGeom prst="rect">
                <a:avLst/>
              </a:prstGeom>
              <a:noFill/>
            </p:spPr>
            <p:txBody>
              <a:bodyPr wrap="square" rtlCol="0">
                <a:spAutoFit/>
              </a:bodyPr>
              <a:lstStyle/>
              <a:p>
                <a:r>
                  <a:rPr lang="zh-CN" altLang="en-US" b="1" dirty="0"/>
                  <a:t>引理：</a:t>
                </a:r>
                <a:endParaRPr lang="en-US" altLang="zh-CN" b="1" dirty="0"/>
              </a:p>
              <a:p>
                <a:endParaRPr lang="en-US" altLang="zh-CN" dirty="0"/>
              </a:p>
              <a:p>
                <a:r>
                  <a:rPr lang="zh-CN" altLang="en-US" dirty="0"/>
                  <a:t>如果 </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中元素的一种排列 </a:t>
                </a:r>
                <a14:m>
                  <m:oMath xmlns:m="http://schemas.openxmlformats.org/officeDocument/2006/math">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oMath>
                </a14:m>
                <a:r>
                  <a:rPr lang="en-US" altLang="zh-CN" dirty="0"/>
                  <a:t> </a:t>
                </a:r>
                <a:r>
                  <a:rPr lang="zh-CN" altLang="en-US" dirty="0"/>
                  <a:t>满足 </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oMath>
                </a14:m>
                <a:r>
                  <a:rPr lang="zh-CN" altLang="en-US" dirty="0"/>
                  <a:t>，且 </a:t>
                </a:r>
                <a14:m>
                  <m:oMath xmlns:m="http://schemas.openxmlformats.org/officeDocument/2006/math">
                    <m:r>
                      <a:rPr lang="en-US" altLang="zh-CN" i="1" dirty="0" smtClean="0">
                        <a:latin typeface="Cambria Math" panose="02040503050406030204" pitchFamily="18" charset="0"/>
                      </a:rPr>
                      <m:t>𝐹</m:t>
                    </m:r>
                  </m:oMath>
                </a14:m>
                <a:r>
                  <a:rPr lang="en-US" altLang="zh-CN" dirty="0"/>
                  <a:t> </a:t>
                </a:r>
                <a:r>
                  <a:rPr lang="zh-CN" altLang="en-US" dirty="0"/>
                  <a:t>满足</a:t>
                </a:r>
                <a:r>
                  <a:rPr lang="zh-CN" altLang="en-US" b="1" dirty="0"/>
                  <a:t>性质</a:t>
                </a:r>
                <a:r>
                  <a:rPr lang="en-US" altLang="zh-CN" b="1" dirty="0"/>
                  <a:t>3</a:t>
                </a:r>
                <a:r>
                  <a:rPr lang="zh-CN" altLang="en-US" dirty="0"/>
                  <a:t>，则不存在一个</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中元素的排列</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r>
                      <a:rPr lang="en-US" altLang="zh-CN" i="1" dirty="0" smtClean="0">
                        <a:latin typeface="Cambria Math" panose="02040503050406030204" pitchFamily="18" charset="0"/>
                      </a:rPr>
                      <m:t>}</m:t>
                    </m:r>
                  </m:oMath>
                </a14:m>
                <a:r>
                  <a:rPr lang="zh-CN" altLang="en-US" dirty="0"/>
                  <a:t>，使得</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e>
                        </m:d>
                      </m:e>
                    </m:d>
                    <m:r>
                      <a:rPr lang="en-US" altLang="zh-CN" i="1" dirty="0" smtClean="0">
                        <a:latin typeface="Cambria Math" panose="02040503050406030204" pitchFamily="18" charset="0"/>
                      </a:rPr>
                      <m:t>&lt;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oMath>
                </a14:m>
                <a:r>
                  <a:rPr lang="zh-CN" altLang="en-US" dirty="0"/>
                  <a:t>。即 </a:t>
                </a:r>
                <a14:m>
                  <m:oMath xmlns:m="http://schemas.openxmlformats.org/officeDocument/2006/math">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oMath>
                </a14:m>
                <a:r>
                  <a:rPr lang="en-US" altLang="zh-CN" dirty="0"/>
                  <a:t> </a:t>
                </a:r>
                <a:r>
                  <a:rPr lang="zh-CN" altLang="en-US" dirty="0"/>
                  <a:t>是所有可能的排列对应的函数值中</a:t>
                </a:r>
                <a:r>
                  <a:rPr lang="zh-CN" altLang="en-US" b="1" dirty="0"/>
                  <a:t>最小</a:t>
                </a:r>
                <a:r>
                  <a:rPr lang="zh-CN" altLang="en-US" dirty="0"/>
                  <a:t>的。</a:t>
                </a:r>
                <a:endParaRPr lang="en-US" altLang="zh-CN" dirty="0"/>
              </a:p>
              <a:p>
                <a:endParaRPr lang="en-US" altLang="zh-CN" dirty="0"/>
              </a:p>
              <a:p>
                <a:r>
                  <a:rPr lang="zh-CN" altLang="en-US" dirty="0"/>
                  <a:t>证明如下</a:t>
                </a:r>
                <a:endParaRPr lang="en-US" altLang="zh-CN" dirty="0"/>
              </a:p>
              <a:p>
                <a:endParaRPr lang="en-US" altLang="zh-CN" dirty="0"/>
              </a:p>
              <a:p>
                <a:r>
                  <a:rPr lang="zh-CN" altLang="en-US" dirty="0"/>
                  <a:t>由</a:t>
                </a:r>
                <a14:m>
                  <m:oMath xmlns:m="http://schemas.openxmlformats.org/officeDocument/2006/math">
                    <m:r>
                      <a:rPr lang="zh-CN" altLang="en-US" i="1" dirty="0" smtClean="0">
                        <a:latin typeface="Cambria Math" panose="02040503050406030204" pitchFamily="18" charset="0"/>
                      </a:rPr>
                      <m:t>≤</m:t>
                    </m:r>
                  </m:oMath>
                </a14:m>
                <a:r>
                  <a:rPr lang="zh-CN" altLang="en-US" dirty="0"/>
                  <a:t>的</a:t>
                </a:r>
                <a:r>
                  <a:rPr lang="zh-CN" altLang="en-US" b="1" dirty="0"/>
                  <a:t>传递性</a:t>
                </a:r>
                <a:r>
                  <a:rPr lang="zh-CN" altLang="en-US" dirty="0"/>
                  <a:t>，有</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oMath>
                </a14:m>
                <a:r>
                  <a:rPr lang="zh-CN" altLang="en-US" dirty="0"/>
                  <a:t>，设</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oMath>
                </a14:m>
                <a:r>
                  <a:rPr lang="zh-CN" altLang="en-US" dirty="0"/>
                  <a:t>。 </a:t>
                </a:r>
                <a:endParaRPr lang="en-US" altLang="zh-CN" dirty="0"/>
              </a:p>
              <a:p>
                <a:endParaRPr lang="en-US" altLang="zh-CN" dirty="0"/>
              </a:p>
              <a:p>
                <a:r>
                  <a:rPr lang="zh-CN" altLang="en-US" dirty="0"/>
                  <a:t>对</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oMath>
                </a14:m>
                <a:r>
                  <a:rPr lang="en-US" altLang="zh-CN" dirty="0"/>
                  <a:t> </a:t>
                </a:r>
                <a:r>
                  <a:rPr lang="zh-CN" altLang="en-US" dirty="0"/>
                  <a:t>进行 </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轮交换，第 </a:t>
                </a:r>
                <a14:m>
                  <m:oMath xmlns:m="http://schemas.openxmlformats.org/officeDocument/2006/math">
                    <m:r>
                      <a:rPr lang="en-US" altLang="zh-CN" i="1" dirty="0" smtClean="0">
                        <a:latin typeface="Cambria Math" panose="02040503050406030204" pitchFamily="18" charset="0"/>
                      </a:rPr>
                      <m:t>𝑖</m:t>
                    </m:r>
                  </m:oMath>
                </a14:m>
                <a:r>
                  <a:rPr lang="en-US" altLang="zh-CN" dirty="0"/>
                  <a:t> </a:t>
                </a:r>
                <a:r>
                  <a:rPr lang="zh-CN" altLang="en-US" dirty="0"/>
                  <a:t>轮交换通过若干次交换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en-US" altLang="zh-CN" dirty="0"/>
                  <a:t> </a:t>
                </a:r>
                <a:r>
                  <a:rPr lang="zh-CN" altLang="en-US" dirty="0"/>
                  <a:t>以及与其相邻的一个元素的顺序，将</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交换至第</a:t>
                </a:r>
                <a14:m>
                  <m:oMath xmlns:m="http://schemas.openxmlformats.org/officeDocument/2006/math">
                    <m:r>
                      <a:rPr lang="en-US" altLang="zh-CN" i="1" dirty="0" smtClean="0">
                        <a:latin typeface="Cambria Math" panose="02040503050406030204" pitchFamily="18" charset="0"/>
                      </a:rPr>
                      <m:t>𝑖</m:t>
                    </m:r>
                  </m:oMath>
                </a14:m>
                <a:r>
                  <a:rPr lang="zh-CN" altLang="en-US" dirty="0"/>
                  <a:t>个位置，</a:t>
                </a:r>
                <a14:m>
                  <m:oMath xmlns:m="http://schemas.openxmlformats.org/officeDocument/2006/math">
                    <m:r>
                      <a:rPr lang="en-US" altLang="zh-CN" i="1" dirty="0" smtClean="0">
                        <a:latin typeface="Cambria Math" panose="02040503050406030204" pitchFamily="18" charset="0"/>
                      </a:rPr>
                      <m:t>𝑛</m:t>
                    </m:r>
                  </m:oMath>
                </a14:m>
                <a:r>
                  <a:rPr lang="zh-CN" altLang="en-US" dirty="0"/>
                  <a:t>轮交换后即可得到</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oMath>
                </a14:m>
                <a:r>
                  <a:rPr lang="zh-CN" altLang="en-US" dirty="0"/>
                  <a:t>，可以得到第</a:t>
                </a:r>
                <a14:m>
                  <m:oMath xmlns:m="http://schemas.openxmlformats.org/officeDocument/2006/math">
                    <m:r>
                      <a:rPr lang="en-US" altLang="zh-CN" i="1" dirty="0" smtClean="0">
                        <a:latin typeface="Cambria Math" panose="02040503050406030204" pitchFamily="18" charset="0"/>
                      </a:rPr>
                      <m:t>𝑖</m:t>
                    </m:r>
                  </m:oMath>
                </a14:m>
                <a:r>
                  <a:rPr lang="zh-CN" altLang="en-US" dirty="0"/>
                  <a:t>轮交换中的每次交换</a:t>
                </a:r>
                <a:r>
                  <a:rPr lang="zh-CN" altLang="en-US" b="1" dirty="0"/>
                  <a:t>一定</a:t>
                </a:r>
                <a:r>
                  <a:rPr lang="zh-CN" altLang="en-US" dirty="0"/>
                  <a:t>是交换</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以及</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的</a:t>
                </a:r>
                <a:r>
                  <a:rPr lang="zh-CN" altLang="en-US" b="1" dirty="0"/>
                  <a:t>前一个</a:t>
                </a:r>
                <a:r>
                  <a:rPr lang="zh-CN" altLang="en-US" dirty="0"/>
                  <a:t>元素，且设前一个元素为</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oMath>
                </a14:m>
                <a:r>
                  <a:rPr lang="zh-CN" altLang="en-US" dirty="0"/>
                  <a:t>，则一定有</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&gt;</m:t>
                    </m:r>
                    <m:r>
                      <a:rPr lang="en-US" altLang="zh-CN" i="1" dirty="0" err="1" smtClean="0">
                        <a:latin typeface="Cambria Math" panose="02040503050406030204" pitchFamily="18" charset="0"/>
                      </a:rPr>
                      <m:t>𝑖</m:t>
                    </m:r>
                    <m:r>
                      <a:rPr lang="en-US" altLang="zh-CN" b="0" i="1" dirty="0" smtClean="0">
                        <a:latin typeface="Cambria Math" panose="02040503050406030204" pitchFamily="18" charset="0"/>
                      </a:rPr>
                      <m:t> </m:t>
                    </m:r>
                  </m:oMath>
                </a14:m>
                <a:r>
                  <a:rPr lang="zh-CN" altLang="en-US" dirty="0"/>
                  <a:t>，从而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𝑡</m:t>
                        </m:r>
                      </m:sub>
                    </m:sSub>
                  </m:oMath>
                </a14:m>
                <a:r>
                  <a:rPr lang="zh-CN" altLang="en-US" dirty="0"/>
                  <a:t>。由性质</a:t>
                </a:r>
                <a:r>
                  <a:rPr lang="en-US" altLang="zh-CN" dirty="0"/>
                  <a:t>3</a:t>
                </a:r>
                <a:r>
                  <a:rPr lang="zh-CN" altLang="en-US" dirty="0"/>
                  <a:t>，这样交换相邻两个元素后，</a:t>
                </a:r>
                <a14:m>
                  <m:oMath xmlns:m="http://schemas.openxmlformats.org/officeDocument/2006/math">
                    <m:r>
                      <a:rPr lang="en-US" altLang="zh-CN" i="1" dirty="0" smtClean="0">
                        <a:latin typeface="Cambria Math" panose="02040503050406030204" pitchFamily="18" charset="0"/>
                      </a:rPr>
                      <m:t>𝐹</m:t>
                    </m:r>
                  </m:oMath>
                </a14:m>
                <a:r>
                  <a:rPr lang="zh-CN" altLang="en-US" dirty="0"/>
                  <a:t>不会增大。因此进行所有交换后</a:t>
                </a:r>
                <a14:m>
                  <m:oMath xmlns:m="http://schemas.openxmlformats.org/officeDocument/2006/math">
                    <m:r>
                      <a:rPr lang="en-US" altLang="zh-CN" i="1" dirty="0" smtClean="0">
                        <a:latin typeface="Cambria Math" panose="02040503050406030204" pitchFamily="18" charset="0"/>
                      </a:rPr>
                      <m:t>𝐹</m:t>
                    </m:r>
                  </m:oMath>
                </a14:m>
                <a:r>
                  <a:rPr lang="zh-CN" altLang="en-US" dirty="0"/>
                  <a:t>不会增大，从而有</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oMath>
                </a14:m>
                <a:r>
                  <a:rPr lang="zh-CN" altLang="en-US" dirty="0"/>
                  <a:t>。</a:t>
                </a:r>
                <a:endParaRPr lang="en-US" altLang="zh-CN" dirty="0"/>
              </a:p>
              <a:p>
                <a:endParaRPr lang="en-US" altLang="zh-CN" dirty="0"/>
              </a:p>
              <a:p>
                <a:r>
                  <a:rPr lang="zh-CN" altLang="en-US" dirty="0"/>
                  <a:t>因此引理成立。</a:t>
                </a:r>
              </a:p>
            </p:txBody>
          </p:sp>
        </mc:Choice>
        <mc:Fallback xmlns="">
          <p:sp>
            <p:nvSpPr>
              <p:cNvPr id="2" name="文本框 1">
                <a:extLst>
                  <a:ext uri="{FF2B5EF4-FFF2-40B4-BE49-F238E27FC236}">
                    <a16:creationId xmlns:a16="http://schemas.microsoft.com/office/drawing/2014/main" id="{B155CEF5-A826-AD36-C9D4-7CA663F59B8A}"/>
                  </a:ext>
                </a:extLst>
              </p:cNvPr>
              <p:cNvSpPr txBox="1">
                <a:spLocks noRot="1" noChangeAspect="1" noMove="1" noResize="1" noEditPoints="1" noAdjustHandles="1" noChangeArrowheads="1" noChangeShapeType="1" noTextEdit="1"/>
              </p:cNvSpPr>
              <p:nvPr/>
            </p:nvSpPr>
            <p:spPr>
              <a:xfrm>
                <a:off x="390524" y="2009775"/>
                <a:ext cx="10963275" cy="4657878"/>
              </a:xfrm>
              <a:prstGeom prst="rect">
                <a:avLst/>
              </a:prstGeom>
              <a:blipFill>
                <a:blip r:embed="rId4"/>
                <a:stretch>
                  <a:fillRect l="-445" t="-1178" r="-389" b="-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4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2C184-6FB6-BA2D-B260-74ADED7502E5}"/>
            </a:ext>
          </a:extLst>
        </p:cNvPr>
        <p:cNvGrpSpPr/>
        <p:nvPr/>
      </p:nvGrpSpPr>
      <p:grpSpPr>
        <a:xfrm>
          <a:off x="0" y="0"/>
          <a:ext cx="0" cy="0"/>
          <a:chOff x="0" y="0"/>
          <a:chExt cx="0" cy="0"/>
        </a:xfrm>
      </p:grpSpPr>
      <p:sp>
        <p:nvSpPr>
          <p:cNvPr id="81" name="页脚占位符 80">
            <a:extLst>
              <a:ext uri="{FF2B5EF4-FFF2-40B4-BE49-F238E27FC236}">
                <a16:creationId xmlns:a16="http://schemas.microsoft.com/office/drawing/2014/main" id="{1E431FDB-3F69-7460-B7CA-94CBBA15F902}"/>
              </a:ext>
            </a:extLst>
          </p:cNvPr>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a:extLst>
              <a:ext uri="{FF2B5EF4-FFF2-40B4-BE49-F238E27FC236}">
                <a16:creationId xmlns:a16="http://schemas.microsoft.com/office/drawing/2014/main" id="{BA60532F-FDF1-1373-B91A-F3EF75A027F6}"/>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pPr rtl="0"/>
              <a:t>9</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79DD411-B566-45A1-932F-EBDFEA5A323E}"/>
                  </a:ext>
                </a:extLst>
              </p:cNvPr>
              <p:cNvSpPr txBox="1"/>
              <p:nvPr/>
            </p:nvSpPr>
            <p:spPr>
              <a:xfrm>
                <a:off x="390525" y="1085850"/>
                <a:ext cx="9486900" cy="1477328"/>
              </a:xfrm>
              <a:prstGeom prst="rect">
                <a:avLst/>
              </a:prstGeom>
              <a:noFill/>
            </p:spPr>
            <p:txBody>
              <a:bodyPr wrap="square" rtlCol="0">
                <a:spAutoFit/>
              </a:bodyPr>
              <a:lstStyle/>
              <a:p>
                <a:r>
                  <a:rPr lang="zh-CN" altLang="en-US" dirty="0"/>
                  <a:t>由此，满足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+1</m:t>
                        </m:r>
                      </m:sub>
                    </m:sSub>
                  </m:oMath>
                </a14:m>
                <a:r>
                  <a:rPr lang="zh-CN" altLang="en-US" dirty="0"/>
                  <a:t>的排列</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oMath>
                </a14:m>
                <a:r>
                  <a:rPr lang="zh-CN" altLang="en-US" dirty="0"/>
                  <a:t> 是问题的一组最优解。</a:t>
                </a:r>
                <a:endParaRPr lang="en-US" altLang="zh-CN" dirty="0"/>
              </a:p>
              <a:p>
                <a:endParaRPr lang="en-US" altLang="zh-CN" dirty="0"/>
              </a:p>
              <a:p>
                <a:r>
                  <a:rPr lang="zh-CN" altLang="en-US" dirty="0"/>
                  <a:t>这也证明了上一个问题解法的正确性。</a:t>
                </a:r>
                <a:endParaRPr lang="en-US" altLang="zh-CN" dirty="0"/>
              </a:p>
              <a:p>
                <a:endParaRPr lang="en-US" altLang="zh-CN" dirty="0"/>
              </a:p>
              <a:p>
                <a:r>
                  <a:rPr lang="zh-CN" altLang="en-US" dirty="0"/>
                  <a:t>还有其它一些问题满足类似的形式，下面列举了几个例子。</a:t>
                </a:r>
              </a:p>
            </p:txBody>
          </p:sp>
        </mc:Choice>
        <mc:Fallback xmlns="">
          <p:sp>
            <p:nvSpPr>
              <p:cNvPr id="3" name="文本框 2">
                <a:extLst>
                  <a:ext uri="{FF2B5EF4-FFF2-40B4-BE49-F238E27FC236}">
                    <a16:creationId xmlns:a16="http://schemas.microsoft.com/office/drawing/2014/main" id="{879DD411-B566-45A1-932F-EBDFEA5A323E}"/>
                  </a:ext>
                </a:extLst>
              </p:cNvPr>
              <p:cNvSpPr txBox="1">
                <a:spLocks noRot="1" noChangeAspect="1" noMove="1" noResize="1" noEditPoints="1" noAdjustHandles="1" noChangeArrowheads="1" noChangeShapeType="1" noTextEdit="1"/>
              </p:cNvSpPr>
              <p:nvPr/>
            </p:nvSpPr>
            <p:spPr>
              <a:xfrm>
                <a:off x="390525" y="1085850"/>
                <a:ext cx="9486900" cy="1477328"/>
              </a:xfrm>
              <a:prstGeom prst="rect">
                <a:avLst/>
              </a:prstGeom>
              <a:blipFill>
                <a:blip r:embed="rId3"/>
                <a:stretch>
                  <a:fillRect l="-514" t="-3306"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5507033"/>
      </p:ext>
    </p:extLst>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0_TF56180624_Win32" id="{9D727254-2BE9-4C85-8515-511A9B42E99C}" vid="{98F67272-6949-4B1C-8084-EC46719CFC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openxmlformats.org/package/2006/metadata/core-properties"/>
    <ds:schemaRef ds:uri="http://schemas.microsoft.com/sharepoint/v3"/>
    <ds:schemaRef ds:uri="http://purl.org/dc/terms/"/>
    <ds:schemaRef ds:uri="http://purl.org/dc/dcmitype/"/>
    <ds:schemaRef ds:uri="http://schemas.microsoft.com/office/2006/documentManagement/types"/>
    <ds:schemaRef ds:uri="http://schemas.microsoft.com/office/infopath/2007/PartnerControls"/>
    <ds:schemaRef ds:uri="230e9df3-be65-4c73-a93b-d1236ebd677e"/>
    <ds:schemaRef ds:uri="http://purl.org/dc/elements/1.1/"/>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极简风格轻快销售幻灯片</Template>
  <TotalTime>1188</TotalTime>
  <Words>4286</Words>
  <Application>Microsoft Office PowerPoint</Application>
  <PresentationFormat>宽屏</PresentationFormat>
  <Paragraphs>486</Paragraphs>
  <Slides>56</Slides>
  <Notes>56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-apple-system</vt:lpstr>
      <vt:lpstr>Helvetica Neue</vt:lpstr>
      <vt:lpstr>Microsoft YaHei UI</vt:lpstr>
      <vt:lpstr>arial</vt:lpstr>
      <vt:lpstr>arial</vt:lpstr>
      <vt:lpstr>Cambria Math</vt:lpstr>
      <vt:lpstr>Fira Sans</vt:lpstr>
      <vt:lpstr>Wingdings</vt:lpstr>
      <vt:lpstr>单线</vt:lpstr>
      <vt:lpstr>greedy</vt:lpstr>
      <vt:lpstr>引入</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部分贪心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反悔贪心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贪心</dc:title>
  <dc:creator>Administrator</dc:creator>
  <cp:lastModifiedBy>书香 黄</cp:lastModifiedBy>
  <cp:revision>3</cp:revision>
  <dcterms:created xsi:type="dcterms:W3CDTF">2025-03-19T02:49:28Z</dcterms:created>
  <dcterms:modified xsi:type="dcterms:W3CDTF">2025-03-27T23:45:00Z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